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6" r:id="rId1"/>
  </p:sldMasterIdLst>
  <p:notesMasterIdLst>
    <p:notesMasterId r:id="rId31"/>
  </p:notesMasterIdLst>
  <p:sldIdLst>
    <p:sldId id="256" r:id="rId2"/>
    <p:sldId id="282" r:id="rId3"/>
    <p:sldId id="284" r:id="rId4"/>
    <p:sldId id="257" r:id="rId5"/>
    <p:sldId id="268" r:id="rId6"/>
    <p:sldId id="269" r:id="rId7"/>
    <p:sldId id="270" r:id="rId8"/>
    <p:sldId id="272" r:id="rId9"/>
    <p:sldId id="273" r:id="rId10"/>
    <p:sldId id="299" r:id="rId11"/>
    <p:sldId id="274" r:id="rId12"/>
    <p:sldId id="276" r:id="rId13"/>
    <p:sldId id="275" r:id="rId14"/>
    <p:sldId id="277" r:id="rId15"/>
    <p:sldId id="303" r:id="rId16"/>
    <p:sldId id="304" r:id="rId17"/>
    <p:sldId id="286" r:id="rId18"/>
    <p:sldId id="283" r:id="rId19"/>
    <p:sldId id="278" r:id="rId20"/>
    <p:sldId id="281" r:id="rId21"/>
    <p:sldId id="287" r:id="rId22"/>
    <p:sldId id="289" r:id="rId23"/>
    <p:sldId id="295" r:id="rId24"/>
    <p:sldId id="294" r:id="rId25"/>
    <p:sldId id="301" r:id="rId26"/>
    <p:sldId id="302" r:id="rId27"/>
    <p:sldId id="290" r:id="rId28"/>
    <p:sldId id="271" r:id="rId29"/>
    <p:sldId id="288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646"/>
  </p:normalViewPr>
  <p:slideViewPr>
    <p:cSldViewPr snapToGrid="0" snapToObjects="1">
      <p:cViewPr>
        <p:scale>
          <a:sx n="90" d="100"/>
          <a:sy n="90" d="100"/>
        </p:scale>
        <p:origin x="-2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3BE27-0B26-E742-8F67-ABFBA0759AA3}" type="datetimeFigureOut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1DD973-06AC-B249-9492-8392A79F813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3604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1DD973-06AC-B249-9492-8392A79F813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1120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1DD973-06AC-B249-9492-8392A79F813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2690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6737B-34EA-244E-8D19-DBD4D8236FCF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379AA-C80A-9A44-92E5-FD348A648CCB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6997D-6C99-F94F-AF87-F08441E5DF64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0724-1CDF-4F47-93CE-16779D3079B4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B0D5E-0969-DC49-A8E0-02154F458845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E4-E8F1-2C47-B0B4-77F68A40F543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396C-3967-5F4A-8F82-0B3A9487FC52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A6CA6-21C8-4F4E-9B5C-4CB120385234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96BB7-1F72-4445-A60F-AF0924F18433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8C0D670-3660-7845-87C3-EEE84835E387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1B1A3-DA89-8142-B400-0D34B49A47DD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155E91-BF09-714F-935A-619888710B1A}" type="datetime1">
              <a:rPr kumimoji="1" lang="zh-CN" altLang="en-US" smtClean="0"/>
              <a:t>2017/7/12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82B2818-1989-C74A-86BC-FAB60CA4A57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1614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zh-CN" altLang="en-US" sz="8800" dirty="0" smtClean="0"/>
              <a:t>神经形态计算架构</a:t>
            </a:r>
            <a:r>
              <a:rPr kumimoji="1" lang="en-US" altLang="zh-CN" sz="8800" dirty="0" smtClean="0"/>
              <a:t/>
            </a:r>
            <a:br>
              <a:rPr kumimoji="1" lang="en-US" altLang="zh-CN" sz="8800" dirty="0" smtClean="0"/>
            </a:br>
            <a:r>
              <a:rPr kumimoji="1" lang="en-US" altLang="zh-CN" sz="4800" dirty="0" smtClean="0"/>
              <a:t>-</a:t>
            </a:r>
            <a:r>
              <a:rPr kumimoji="1" lang="zh-CN" altLang="en-US" sz="4800" dirty="0" smtClean="0"/>
              <a:t> 针对高效能计算平台一些初步认识</a:t>
            </a:r>
            <a:endParaRPr kumimoji="1" lang="zh-CN" altLang="en-US" sz="4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zh-CN" altLang="en-US" dirty="0" smtClean="0"/>
              <a:t>王韬</a:t>
            </a:r>
            <a:endParaRPr kumimoji="1" lang="en-US" altLang="zh-CN" dirty="0" smtClean="0"/>
          </a:p>
          <a:p>
            <a:r>
              <a:rPr kumimoji="1" lang="zh-CN" altLang="en-US" dirty="0" smtClean="0"/>
              <a:t>北京大学信息科学技术学院</a:t>
            </a:r>
            <a:endParaRPr kumimoji="1" lang="en-US" altLang="zh-CN" dirty="0" smtClean="0"/>
          </a:p>
          <a:p>
            <a:r>
              <a:rPr kumimoji="1" lang="en-US" altLang="zh-CN" dirty="0" smtClean="0"/>
              <a:t>2017.7.12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6225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提纲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u"/>
            </a:pPr>
            <a:r>
              <a:rPr kumimoji="1" lang="zh-CN" altLang="en-US" sz="2800" dirty="0" smtClean="0"/>
              <a:t> 从需求出发</a:t>
            </a:r>
            <a:r>
              <a:rPr kumimoji="1" lang="zh-CN" altLang="en-US" sz="2800" dirty="0"/>
              <a:t>看神经形态架构</a:t>
            </a:r>
            <a:endParaRPr kumimoji="1" lang="en-US" altLang="zh-CN" sz="2800" dirty="0" smtClean="0"/>
          </a:p>
          <a:p>
            <a:pPr>
              <a:buFont typeface="Wingdings" charset="2"/>
              <a:buChar char="u"/>
            </a:pPr>
            <a:r>
              <a:rPr kumimoji="1" lang="zh-CN" altLang="en-US" sz="2800" dirty="0"/>
              <a:t> </a:t>
            </a:r>
            <a:r>
              <a:rPr kumimoji="1" lang="en-US" altLang="zh-CN" sz="3200" dirty="0" err="1">
                <a:solidFill>
                  <a:srgbClr val="C00000"/>
                </a:solidFill>
              </a:rPr>
              <a:t>BrainScaleS</a:t>
            </a:r>
            <a:r>
              <a:rPr kumimoji="1" lang="zh-CN" altLang="en-US" sz="3200" dirty="0">
                <a:solidFill>
                  <a:srgbClr val="C00000"/>
                </a:solidFill>
              </a:rPr>
              <a:t>、</a:t>
            </a:r>
            <a:r>
              <a:rPr kumimoji="1" lang="en-US" altLang="zh-CN" sz="3200" dirty="0" err="1">
                <a:solidFill>
                  <a:srgbClr val="C00000"/>
                </a:solidFill>
              </a:rPr>
              <a:t>TrueNorth</a:t>
            </a:r>
            <a:r>
              <a:rPr kumimoji="1" lang="zh-CN" altLang="en-US" sz="3200" dirty="0">
                <a:solidFill>
                  <a:srgbClr val="C00000"/>
                </a:solidFill>
              </a:rPr>
              <a:t>与</a:t>
            </a:r>
            <a:r>
              <a:rPr kumimoji="1" lang="en-US" altLang="zh-CN" sz="3200" dirty="0" err="1">
                <a:solidFill>
                  <a:srgbClr val="C00000"/>
                </a:solidFill>
              </a:rPr>
              <a:t>Neurogrid</a:t>
            </a:r>
            <a:r>
              <a:rPr kumimoji="1" lang="zh-CN" altLang="en-US" sz="3200" dirty="0">
                <a:solidFill>
                  <a:srgbClr val="C00000"/>
                </a:solidFill>
              </a:rPr>
              <a:t>简介</a:t>
            </a:r>
          </a:p>
          <a:p>
            <a:pPr>
              <a:buFont typeface="Wingdings" charset="2"/>
              <a:buChar char="u"/>
            </a:pPr>
            <a:r>
              <a:rPr kumimoji="1" lang="zh-CN" altLang="en-US" sz="2800" dirty="0" smtClean="0"/>
              <a:t> 尝试分析</a:t>
            </a:r>
            <a:r>
              <a:rPr kumimoji="1" lang="en-US" altLang="zh-CN" sz="2800" dirty="0" err="1" smtClean="0"/>
              <a:t>SpiNNaker</a:t>
            </a:r>
            <a:endParaRPr kumimoji="1" lang="zh-CN" altLang="en-US" sz="2800" dirty="0" smtClean="0"/>
          </a:p>
          <a:p>
            <a:pPr>
              <a:buFont typeface="Wingdings" charset="2"/>
              <a:buChar char="u"/>
            </a:pPr>
            <a:r>
              <a:rPr kumimoji="1" lang="en-US" altLang="zh-CN" sz="2800" dirty="0" smtClean="0"/>
              <a:t> MIT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/>
              <a:t>×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Stanford</a:t>
            </a:r>
            <a:r>
              <a:rPr kumimoji="1" lang="zh-CN" altLang="en-US" sz="2800" dirty="0"/>
              <a:t> </a:t>
            </a:r>
            <a:r>
              <a:rPr kumimoji="1" lang="zh-CN" altLang="en-US" sz="2800" dirty="0">
                <a:sym typeface="Wingdings"/>
              </a:rPr>
              <a:t> 新型</a:t>
            </a:r>
            <a:r>
              <a:rPr kumimoji="1" lang="zh-CN" altLang="en-US" sz="2800" dirty="0" smtClean="0">
                <a:sym typeface="Wingdings"/>
              </a:rPr>
              <a:t>芯片</a:t>
            </a:r>
            <a:endParaRPr kumimoji="1" lang="zh-CN" altLang="en-US" sz="2800" dirty="0">
              <a:sym typeface="Wingding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711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BrainScaleS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11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2761" y="2323475"/>
            <a:ext cx="5337938" cy="34629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16172" y="1893895"/>
            <a:ext cx="6077754" cy="432212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732881" y="5939020"/>
            <a:ext cx="51834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 smtClean="0"/>
              <a:t>* source: Steve </a:t>
            </a:r>
            <a:r>
              <a:rPr kumimoji="1" lang="en-US" altLang="zh-CN" sz="1200" dirty="0" err="1" smtClean="0"/>
              <a:t>Furber</a:t>
            </a:r>
            <a:r>
              <a:rPr kumimoji="1" lang="en-US" altLang="zh-CN" sz="1200" dirty="0" smtClean="0"/>
              <a:t> et al., </a:t>
            </a:r>
            <a:r>
              <a:rPr lang="en-US" altLang="zh-CN" sz="1200" dirty="0" smtClean="0"/>
              <a:t>Neuromorphic Computing in the HBP (slides, 2017)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979754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BrainScaleS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12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1213" y="1770498"/>
            <a:ext cx="6280879" cy="440088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8575" y="2518347"/>
            <a:ext cx="4651487" cy="304077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文本框 6"/>
          <p:cNvSpPr txBox="1"/>
          <p:nvPr/>
        </p:nvSpPr>
        <p:spPr>
          <a:xfrm>
            <a:off x="143218" y="6032886"/>
            <a:ext cx="5058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source: Steve </a:t>
            </a:r>
            <a:r>
              <a:rPr kumimoji="1" lang="en-US" altLang="zh-CN" sz="1200" dirty="0" err="1" smtClean="0"/>
              <a:t>Furber</a:t>
            </a:r>
            <a:r>
              <a:rPr kumimoji="1" lang="en-US" altLang="zh-CN" sz="1200" dirty="0" smtClean="0"/>
              <a:t>, </a:t>
            </a:r>
            <a:r>
              <a:rPr lang="en-US" altLang="zh-CN" sz="1200" dirty="0" smtClean="0"/>
              <a:t>Large-scale neuromorphic computing systems </a:t>
            </a:r>
            <a:r>
              <a:rPr kumimoji="1" lang="en-US" altLang="zh-CN" sz="1200" dirty="0" smtClean="0"/>
              <a:t>(2016)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1063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TrueNorth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46747" y="5455169"/>
            <a:ext cx="7509675" cy="596157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CN" dirty="0" smtClean="0"/>
              <a:t>The central design of a </a:t>
            </a:r>
            <a:r>
              <a:rPr kumimoji="1" lang="en-US" altLang="zh-CN" dirty="0" err="1" smtClean="0"/>
              <a:t>TrueNorth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neurosynaptic</a:t>
            </a:r>
            <a:r>
              <a:rPr kumimoji="1" lang="en-US" altLang="zh-CN" dirty="0" smtClean="0"/>
              <a:t> core is a 256 x 256 cross-bar </a:t>
            </a:r>
            <a:r>
              <a:rPr kumimoji="1" lang="en-US" altLang="zh-CN" dirty="0"/>
              <a:t>that maps incoming spikes to neurons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13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8367" y="1945460"/>
            <a:ext cx="6946437" cy="33962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43218" y="6032886"/>
            <a:ext cx="5058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source: Steve </a:t>
            </a:r>
            <a:r>
              <a:rPr kumimoji="1" lang="en-US" altLang="zh-CN" sz="1200" dirty="0" err="1" smtClean="0"/>
              <a:t>Furber</a:t>
            </a:r>
            <a:r>
              <a:rPr kumimoji="1" lang="en-US" altLang="zh-CN" sz="1200" dirty="0" smtClean="0"/>
              <a:t>, </a:t>
            </a:r>
            <a:r>
              <a:rPr lang="en-US" altLang="zh-CN" sz="1200" dirty="0" smtClean="0"/>
              <a:t>Large-scale neuromorphic computing systems </a:t>
            </a:r>
            <a:r>
              <a:rPr kumimoji="1" lang="en-US" altLang="zh-CN" sz="1200" dirty="0" smtClean="0"/>
              <a:t>(2016)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17204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TrueNorth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14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533" y="1948304"/>
            <a:ext cx="7879641" cy="469404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274174" y="5415998"/>
            <a:ext cx="379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source: Steve </a:t>
            </a:r>
            <a:r>
              <a:rPr kumimoji="1" lang="en-US" altLang="zh-CN" sz="1200" dirty="0" err="1" smtClean="0"/>
              <a:t>Furber</a:t>
            </a:r>
            <a:r>
              <a:rPr kumimoji="1" lang="en-US" altLang="zh-CN" sz="1200" dirty="0" smtClean="0"/>
              <a:t> et al., </a:t>
            </a:r>
            <a:r>
              <a:rPr lang="en-US" altLang="zh-CN" sz="1200" dirty="0" smtClean="0"/>
              <a:t>Neuromorphic Computing in the HBP (slides, 2017)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80086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Neurogrid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15760" y="2458722"/>
            <a:ext cx="4687055" cy="20404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Arial" charset="0"/>
              <a:buChar char="•"/>
            </a:pP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real-time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sub-threshold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analogue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neural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circuits</a:t>
            </a:r>
            <a:endParaRPr kumimoji="1" lang="zh-CN" altLang="en-US" dirty="0" smtClean="0"/>
          </a:p>
          <a:p>
            <a:pPr>
              <a:buClr>
                <a:schemeClr val="tx1"/>
              </a:buClr>
              <a:buFont typeface="Arial" charset="0"/>
              <a:buChar char="•"/>
            </a:pP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 </a:t>
            </a:r>
            <a:r>
              <a:rPr kumimoji="1" lang="en-US" altLang="zh-CN" dirty="0"/>
              <a:t>inputs to a neuron go to one of four shared synapse </a:t>
            </a:r>
            <a:r>
              <a:rPr kumimoji="1" lang="en-US" altLang="zh-CN" dirty="0" smtClean="0"/>
              <a:t>circuits</a:t>
            </a:r>
            <a:endParaRPr kumimoji="1" lang="zh-CN" altLang="en-US" dirty="0" smtClean="0"/>
          </a:p>
          <a:p>
            <a:pPr>
              <a:buClr>
                <a:schemeClr val="tx1"/>
              </a:buClr>
              <a:buFont typeface="Arial" charset="0"/>
              <a:buChar char="•"/>
            </a:pP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Multicast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tree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routing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organization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71818" y="5573608"/>
            <a:ext cx="8586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sources: Paul </a:t>
            </a:r>
            <a:r>
              <a:rPr kumimoji="1" lang="en-US" altLang="zh-CN" sz="1200" dirty="0" err="1" smtClean="0"/>
              <a:t>Merolla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err="1" smtClean="0"/>
              <a:t>et.al</a:t>
            </a:r>
            <a:r>
              <a:rPr kumimoji="1" lang="en-US" altLang="zh-CN" sz="1200" dirty="0" smtClean="0"/>
              <a:t>,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 A </a:t>
            </a:r>
            <a:r>
              <a:rPr kumimoji="1" lang="en-US" altLang="zh-CN" sz="1200" dirty="0"/>
              <a:t>Multicast Tree Router for Multichip </a:t>
            </a:r>
            <a:r>
              <a:rPr kumimoji="1" lang="en-US" altLang="zh-CN" sz="1200" dirty="0" err="1" smtClean="0"/>
              <a:t>Neuromorphic</a:t>
            </a:r>
            <a:r>
              <a:rPr kumimoji="1" lang="en-US" altLang="zh-CN" sz="1200" dirty="0" smtClean="0"/>
              <a:t> Systems(2014);</a:t>
            </a:r>
            <a:endParaRPr kumimoji="1" lang="zh-CN" altLang="en-US" sz="1200" dirty="0" smtClean="0"/>
          </a:p>
          <a:p>
            <a:r>
              <a:rPr kumimoji="1" lang="zh-CN" altLang="en-US" sz="1200" dirty="0" smtClean="0"/>
              <a:t>                 </a:t>
            </a:r>
            <a:r>
              <a:rPr kumimoji="1" lang="en-US" altLang="zh-CN" sz="1200" dirty="0" smtClean="0"/>
              <a:t>  </a:t>
            </a:r>
            <a:r>
              <a:rPr lang="en-US" altLang="zh-CN" sz="1200" dirty="0" smtClean="0"/>
              <a:t>Ben </a:t>
            </a:r>
            <a:r>
              <a:rPr lang="en-US" altLang="zh-CN" sz="1200" dirty="0" err="1"/>
              <a:t>Varkey</a:t>
            </a:r>
            <a:r>
              <a:rPr lang="en-US" altLang="zh-CN" sz="1200" dirty="0"/>
              <a:t> Benjamin </a:t>
            </a:r>
            <a:r>
              <a:rPr lang="en-US" altLang="zh-CN" sz="1200" dirty="0" err="1" smtClean="0"/>
              <a:t>et.al</a:t>
            </a:r>
            <a:r>
              <a:rPr lang="en-US" altLang="zh-CN" sz="1200" dirty="0" smtClean="0"/>
              <a:t>,</a:t>
            </a:r>
            <a:r>
              <a:rPr lang="zh-CN" altLang="en-US" sz="1200" dirty="0" smtClean="0"/>
              <a:t> </a:t>
            </a:r>
            <a:r>
              <a:rPr kumimoji="1" lang="en-US" altLang="zh-CN" sz="1200" dirty="0" err="1" smtClean="0"/>
              <a:t>Neurogrid</a:t>
            </a:r>
            <a:r>
              <a:rPr kumimoji="1" lang="en-US" altLang="zh-CN" sz="1200" dirty="0"/>
              <a:t>: </a:t>
            </a:r>
            <a:r>
              <a:rPr kumimoji="1" lang="en-US" altLang="zh-CN" sz="1200" dirty="0" smtClean="0"/>
              <a:t>A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Mixed-Analog-Digital </a:t>
            </a:r>
            <a:r>
              <a:rPr kumimoji="1" lang="en-US" altLang="zh-CN" sz="1200" dirty="0"/>
              <a:t>Multichip </a:t>
            </a:r>
            <a:r>
              <a:rPr kumimoji="1" lang="en-US" altLang="zh-CN" sz="1200" dirty="0" smtClean="0"/>
              <a:t>System </a:t>
            </a:r>
            <a:r>
              <a:rPr kumimoji="1" lang="en-US" altLang="zh-CN" sz="1200" dirty="0"/>
              <a:t>for Large-Scale </a:t>
            </a:r>
            <a:r>
              <a:rPr kumimoji="1" lang="en-US" altLang="zh-CN" sz="1200" dirty="0" smtClean="0"/>
              <a:t>Neural </a:t>
            </a:r>
            <a:r>
              <a:rPr kumimoji="1" lang="en-US" altLang="zh-CN" sz="1200" dirty="0"/>
              <a:t>Simulations </a:t>
            </a:r>
            <a:r>
              <a:rPr kumimoji="1" lang="en-US" altLang="zh-CN" sz="1200" dirty="0" smtClean="0"/>
              <a:t>(2014)</a:t>
            </a:r>
          </a:p>
          <a:p>
            <a:r>
              <a:rPr kumimoji="1" lang="en-US" altLang="zh-CN" sz="1200" dirty="0"/>
              <a:t> </a:t>
            </a:r>
            <a:r>
              <a:rPr kumimoji="1" lang="en-US" altLang="zh-CN" sz="1200" dirty="0" smtClean="0"/>
              <a:t>                  </a:t>
            </a:r>
            <a:r>
              <a:rPr kumimoji="1" lang="en-US" altLang="zh-CN" sz="1200" dirty="0"/>
              <a:t>Steve </a:t>
            </a:r>
            <a:r>
              <a:rPr kumimoji="1" lang="en-US" altLang="zh-CN" sz="1200" dirty="0" err="1"/>
              <a:t>Furber</a:t>
            </a:r>
            <a:r>
              <a:rPr kumimoji="1" lang="en-US" altLang="zh-CN" sz="1200" dirty="0"/>
              <a:t>, </a:t>
            </a:r>
            <a:r>
              <a:rPr lang="en-US" altLang="zh-CN" sz="1200" dirty="0"/>
              <a:t>Large-scale neuromorphic computing systems </a:t>
            </a:r>
            <a:r>
              <a:rPr kumimoji="1" lang="en-US" altLang="zh-CN" sz="1200" dirty="0"/>
              <a:t>(2016</a:t>
            </a:r>
            <a:r>
              <a:rPr kumimoji="1" lang="en-US" altLang="zh-CN" sz="1200" dirty="0" smtClean="0"/>
              <a:t>)</a:t>
            </a:r>
            <a:endParaRPr lang="en-US" altLang="zh-CN" sz="1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" y="1845734"/>
            <a:ext cx="62357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5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251" y="1885312"/>
            <a:ext cx="4287611" cy="369748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Neurogrid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Board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8" name="内容占位符 2"/>
          <p:cNvSpPr txBox="1">
            <a:spLocks/>
          </p:cNvSpPr>
          <p:nvPr/>
        </p:nvSpPr>
        <p:spPr>
          <a:xfrm>
            <a:off x="6908860" y="2344772"/>
            <a:ext cx="4533498" cy="346290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en-US" altLang="zh-CN" sz="1800" dirty="0" err="1"/>
              <a:t>Neurocore</a:t>
            </a:r>
            <a:r>
              <a:rPr lang="en-US" altLang="zh-CN" sz="1800" dirty="0"/>
              <a:t> Chip </a:t>
            </a:r>
          </a:p>
          <a:p>
            <a:pPr lvl="1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en-US" altLang="zh-CN" sz="1600" dirty="0"/>
              <a:t>65k neurons </a:t>
            </a:r>
          </a:p>
          <a:p>
            <a:pPr lvl="1"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en-US" altLang="zh-CN" sz="1600" dirty="0"/>
              <a:t>each with two compartments and a set of configurable silicon ion channels </a:t>
            </a:r>
          </a:p>
          <a:p>
            <a:pPr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lang="en-US" altLang="zh-CN" sz="1800" dirty="0" smtClean="0"/>
              <a:t>With </a:t>
            </a:r>
            <a:r>
              <a:rPr lang="en-US" altLang="zh-CN" sz="1800" dirty="0"/>
              <a:t>sixteen 12x14 </a:t>
            </a:r>
            <a:r>
              <a:rPr lang="en-US" altLang="zh-CN" sz="1800" dirty="0" err="1"/>
              <a:t>sq</a:t>
            </a:r>
            <a:r>
              <a:rPr lang="en-US" altLang="zh-CN" sz="1800" dirty="0"/>
              <a:t>-mm chips (</a:t>
            </a:r>
            <a:r>
              <a:rPr lang="en-US" altLang="zh-CN" sz="1800" dirty="0" err="1"/>
              <a:t>Neurocores</a:t>
            </a:r>
            <a:r>
              <a:rPr lang="en-US" altLang="zh-CN" sz="1800" dirty="0"/>
              <a:t>) assembled on a 6.5x7.5 </a:t>
            </a:r>
            <a:r>
              <a:rPr lang="en-US" altLang="zh-CN" sz="1800" dirty="0" err="1"/>
              <a:t>sq</a:t>
            </a:r>
            <a:r>
              <a:rPr lang="en-US" altLang="zh-CN" sz="1800" dirty="0"/>
              <a:t>-in circuit </a:t>
            </a:r>
            <a:r>
              <a:rPr lang="en-US" altLang="zh-CN" sz="1800" dirty="0" smtClean="0"/>
              <a:t>board, </a:t>
            </a:r>
            <a:r>
              <a:rPr lang="en-US" altLang="zh-CN" sz="1800" dirty="0" err="1"/>
              <a:t>Neurogrid</a:t>
            </a:r>
            <a:r>
              <a:rPr lang="en-US" altLang="zh-CN" sz="1800" dirty="0"/>
              <a:t> can model a slab of cortex with up to 16x256x256 </a:t>
            </a:r>
            <a:r>
              <a:rPr lang="en-US" altLang="zh-CN" sz="1800" dirty="0" smtClean="0"/>
              <a:t>neurons.</a:t>
            </a:r>
            <a:endParaRPr lang="zh-CN" altLang="en-US" sz="1800" dirty="0" smtClean="0"/>
          </a:p>
          <a:p>
            <a:pPr>
              <a:lnSpc>
                <a:spcPct val="100000"/>
              </a:lnSpc>
              <a:buClr>
                <a:schemeClr val="tx1"/>
              </a:buClr>
              <a:buFont typeface="Arial" charset="0"/>
              <a:buChar char="•"/>
            </a:pPr>
            <a:r>
              <a:rPr kumimoji="1" lang="en-US" altLang="zh-CN" sz="1800" dirty="0" err="1"/>
              <a:t>Neurogrid</a:t>
            </a:r>
            <a:r>
              <a:rPr kumimoji="1" lang="en-US" altLang="zh-CN" sz="1800" dirty="0"/>
              <a:t> simulates a million neurons connected by billions of synapses in real-time</a:t>
            </a:r>
            <a:r>
              <a:rPr kumimoji="1" lang="en-US" altLang="zh-CN" sz="1800" dirty="0" smtClean="0"/>
              <a:t>,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with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a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power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consumption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of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only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5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watts.</a:t>
            </a:r>
            <a:endParaRPr kumimoji="1" lang="zh-CN" altLang="en-US" sz="1800" dirty="0"/>
          </a:p>
        </p:txBody>
      </p:sp>
      <p:sp>
        <p:nvSpPr>
          <p:cNvPr id="7" name="文本框 6"/>
          <p:cNvSpPr txBox="1"/>
          <p:nvPr/>
        </p:nvSpPr>
        <p:spPr>
          <a:xfrm>
            <a:off x="231236" y="5582801"/>
            <a:ext cx="6765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sources: Steve </a:t>
            </a:r>
            <a:r>
              <a:rPr kumimoji="1" lang="en-US" altLang="zh-CN" sz="1200" dirty="0" err="1" smtClean="0"/>
              <a:t>Furber</a:t>
            </a:r>
            <a:r>
              <a:rPr kumimoji="1" lang="en-US" altLang="zh-CN" sz="1200" dirty="0" smtClean="0"/>
              <a:t>, </a:t>
            </a:r>
            <a:r>
              <a:rPr lang="en-US" altLang="zh-CN" sz="1200" dirty="0" smtClean="0"/>
              <a:t>Large-scale neuromorphic computing systems </a:t>
            </a:r>
            <a:r>
              <a:rPr kumimoji="1" lang="en-US" altLang="zh-CN" sz="1200" dirty="0" smtClean="0"/>
              <a:t>(2016);</a:t>
            </a:r>
            <a:endParaRPr kumimoji="1" lang="zh-CN" altLang="en-US" sz="1200" dirty="0" smtClean="0"/>
          </a:p>
          <a:p>
            <a:r>
              <a:rPr kumimoji="1" lang="zh-CN" altLang="en-US" sz="1200" dirty="0" smtClean="0"/>
              <a:t>                 </a:t>
            </a:r>
            <a:r>
              <a:rPr kumimoji="1" lang="en-US" altLang="zh-CN" sz="1200" dirty="0" smtClean="0"/>
              <a:t>  Paul </a:t>
            </a:r>
            <a:r>
              <a:rPr kumimoji="1" lang="en-US" altLang="zh-CN" sz="1200" dirty="0" err="1" smtClean="0"/>
              <a:t>Merolla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err="1" smtClean="0"/>
              <a:t>et.al</a:t>
            </a:r>
            <a:r>
              <a:rPr kumimoji="1" lang="en-US" altLang="zh-CN" sz="1200" dirty="0" smtClean="0"/>
              <a:t>,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 A </a:t>
            </a:r>
            <a:r>
              <a:rPr kumimoji="1" lang="en-US" altLang="zh-CN" sz="1200" dirty="0"/>
              <a:t>Multicast Tree Router for Multichip </a:t>
            </a:r>
            <a:r>
              <a:rPr kumimoji="1" lang="en-US" altLang="zh-CN" sz="1200" dirty="0" smtClean="0"/>
              <a:t>Neuromorphic Systems(2014)</a:t>
            </a:r>
          </a:p>
          <a:p>
            <a:r>
              <a:rPr kumimoji="1" lang="zh-CN" altLang="en-US" sz="1200" dirty="0" smtClean="0"/>
              <a:t>                 </a:t>
            </a:r>
            <a:r>
              <a:rPr kumimoji="1" lang="en-US" altLang="zh-CN" sz="1200" dirty="0" smtClean="0"/>
              <a:t>  Steve </a:t>
            </a:r>
            <a:r>
              <a:rPr kumimoji="1" lang="en-US" altLang="zh-CN" sz="1200" dirty="0" err="1"/>
              <a:t>Furber</a:t>
            </a:r>
            <a:r>
              <a:rPr kumimoji="1" lang="en-US" altLang="zh-CN" sz="1200" dirty="0"/>
              <a:t> et al., </a:t>
            </a:r>
            <a:r>
              <a:rPr lang="en-US" altLang="zh-CN" sz="1200" dirty="0"/>
              <a:t>Neuromorphic Computing in the HBP (slides, 2017</a:t>
            </a:r>
            <a:r>
              <a:rPr lang="en-US" altLang="zh-CN" sz="1200" dirty="0" smtClean="0"/>
              <a:t>)</a:t>
            </a:r>
            <a:endParaRPr kumimoji="1"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9172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提纲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u"/>
            </a:pPr>
            <a:r>
              <a:rPr kumimoji="1" lang="zh-CN" altLang="en-US" sz="2800" dirty="0" smtClean="0"/>
              <a:t> 从需求出发</a:t>
            </a:r>
            <a:r>
              <a:rPr kumimoji="1" lang="zh-CN" altLang="en-US" sz="2800" dirty="0"/>
              <a:t>看神经形态架构</a:t>
            </a:r>
            <a:endParaRPr kumimoji="1" lang="en-US" altLang="zh-CN" sz="2800" dirty="0" smtClean="0"/>
          </a:p>
          <a:p>
            <a:pPr>
              <a:buFont typeface="Wingdings" charset="2"/>
              <a:buChar char="u"/>
            </a:pPr>
            <a:r>
              <a:rPr kumimoji="1" lang="zh-CN" altLang="en-US" sz="2800" dirty="0" smtClean="0"/>
              <a:t> </a:t>
            </a:r>
            <a:r>
              <a:rPr kumimoji="1" lang="en-US" altLang="zh-CN" sz="2800" dirty="0" err="1" smtClean="0"/>
              <a:t>BrainScaleS</a:t>
            </a:r>
            <a:r>
              <a:rPr kumimoji="1" lang="zh-CN" altLang="en-US" sz="2800" dirty="0"/>
              <a:t>、</a:t>
            </a:r>
            <a:r>
              <a:rPr kumimoji="1" lang="en-US" altLang="zh-CN" sz="2800" dirty="0" err="1" smtClean="0"/>
              <a:t>TrueNorth</a:t>
            </a:r>
            <a:r>
              <a:rPr kumimoji="1" lang="zh-CN" altLang="en-US" sz="2800" dirty="0" smtClean="0"/>
              <a:t>与</a:t>
            </a:r>
            <a:r>
              <a:rPr kumimoji="1" lang="en-US" altLang="zh-CN" sz="2800" dirty="0" err="1" smtClean="0"/>
              <a:t>Neurogrid</a:t>
            </a:r>
            <a:r>
              <a:rPr kumimoji="1" lang="zh-CN" altLang="en-US" sz="2800" dirty="0" smtClean="0"/>
              <a:t>简介</a:t>
            </a:r>
          </a:p>
          <a:p>
            <a:pPr>
              <a:buFont typeface="Wingdings" charset="2"/>
              <a:buChar char="u"/>
            </a:pPr>
            <a:r>
              <a:rPr kumimoji="1" lang="en-US" altLang="zh-CN" sz="3200" dirty="0" smtClean="0">
                <a:solidFill>
                  <a:srgbClr val="C00000"/>
                </a:solidFill>
              </a:rPr>
              <a:t> </a:t>
            </a:r>
            <a:r>
              <a:rPr kumimoji="1" lang="zh-CN" altLang="en-US" sz="3200" dirty="0" smtClean="0">
                <a:solidFill>
                  <a:srgbClr val="C00000"/>
                </a:solidFill>
              </a:rPr>
              <a:t>尝试分析</a:t>
            </a:r>
            <a:r>
              <a:rPr kumimoji="1" lang="en-US" altLang="zh-CN" sz="3200" dirty="0" err="1" smtClean="0">
                <a:solidFill>
                  <a:srgbClr val="C00000"/>
                </a:solidFill>
              </a:rPr>
              <a:t>SpiNNaker</a:t>
            </a:r>
            <a:endParaRPr kumimoji="1" lang="zh-CN" altLang="en-US" sz="3200" dirty="0" smtClean="0">
              <a:solidFill>
                <a:srgbClr val="C00000"/>
              </a:solidFill>
            </a:endParaRPr>
          </a:p>
          <a:p>
            <a:pPr>
              <a:buFont typeface="Wingdings" charset="2"/>
              <a:buChar char="u"/>
            </a:pPr>
            <a:r>
              <a:rPr kumimoji="1" lang="en-US" altLang="zh-CN" sz="2800" dirty="0" smtClean="0"/>
              <a:t> </a:t>
            </a:r>
            <a:r>
              <a:rPr kumimoji="1" lang="en-US" altLang="zh-CN" sz="2800" dirty="0"/>
              <a:t>MIT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×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Stanford</a:t>
            </a:r>
            <a:r>
              <a:rPr kumimoji="1" lang="zh-CN" altLang="en-US" sz="2800" dirty="0"/>
              <a:t> </a:t>
            </a:r>
            <a:r>
              <a:rPr kumimoji="1" lang="zh-CN" altLang="en-US" sz="2800" dirty="0">
                <a:sym typeface="Wingdings"/>
              </a:rPr>
              <a:t> 新型芯片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238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SpiNNaker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Core &amp; 18-Core Chip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18</a:t>
            </a:fld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12410" y="2054431"/>
            <a:ext cx="4500073" cy="215441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6735" y="6079105"/>
            <a:ext cx="8054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source: </a:t>
            </a:r>
            <a:r>
              <a:rPr lang="en-US" altLang="zh-CN" sz="1200" dirty="0"/>
              <a:t>Eustace </a:t>
            </a:r>
            <a:r>
              <a:rPr lang="en-US" altLang="zh-CN" sz="1200" dirty="0" err="1"/>
              <a:t>Painkras</a:t>
            </a:r>
            <a:r>
              <a:rPr lang="en-US" altLang="zh-CN" sz="1200" dirty="0"/>
              <a:t> </a:t>
            </a:r>
            <a:r>
              <a:rPr lang="en-US" altLang="zh-CN" sz="1200" dirty="0" smtClean="0"/>
              <a:t>et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al.</a:t>
            </a:r>
            <a:r>
              <a:rPr kumimoji="1" lang="en-US" altLang="zh-CN" sz="1200" dirty="0" smtClean="0"/>
              <a:t>, </a:t>
            </a:r>
            <a:r>
              <a:rPr lang="en-US" altLang="zh-CN" sz="1200" dirty="0" err="1"/>
              <a:t>SpiNNaker</a:t>
            </a:r>
            <a:r>
              <a:rPr lang="en-US" altLang="zh-CN" sz="1200" dirty="0"/>
              <a:t>: A Multi-Core System-on-Chip for Massively-Parallel Neural Net Simulation </a:t>
            </a:r>
            <a:r>
              <a:rPr lang="en-US" altLang="zh-CN" sz="1200" dirty="0" smtClean="0"/>
              <a:t> </a:t>
            </a:r>
            <a:r>
              <a:rPr kumimoji="1" lang="en-US" altLang="zh-CN" sz="1200" dirty="0" smtClean="0"/>
              <a:t>(2012)</a:t>
            </a:r>
            <a:endParaRPr lang="en-US" altLang="zh-CN" sz="12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0651" y="1916327"/>
            <a:ext cx="3847162" cy="39838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599" y="2118276"/>
            <a:ext cx="2151155" cy="23123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文本框 12"/>
          <p:cNvSpPr txBox="1"/>
          <p:nvPr/>
        </p:nvSpPr>
        <p:spPr>
          <a:xfrm>
            <a:off x="6640944" y="4308618"/>
            <a:ext cx="49529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每颗芯片由</a:t>
            </a:r>
            <a:r>
              <a:rPr kumimoji="1" lang="en-US" altLang="zh-CN" dirty="0" smtClean="0"/>
              <a:t>18</a:t>
            </a:r>
            <a:r>
              <a:rPr kumimoji="1" lang="zh-CN" altLang="en-US" dirty="0" smtClean="0"/>
              <a:t>个简单处理器核心组成，每个核心含有</a:t>
            </a:r>
            <a:r>
              <a:rPr kumimoji="1" lang="en-US" altLang="zh-CN" dirty="0" smtClean="0"/>
              <a:t>32KB</a:t>
            </a:r>
            <a:r>
              <a:rPr kumimoji="1" lang="zh-CN" altLang="en-US" dirty="0"/>
              <a:t>指令内存与</a:t>
            </a:r>
            <a:r>
              <a:rPr kumimoji="1" lang="en-US" altLang="zh-CN" dirty="0"/>
              <a:t>64KB</a:t>
            </a:r>
            <a:r>
              <a:rPr kumimoji="1" lang="zh-CN" altLang="en-US" dirty="0"/>
              <a:t>数据</a:t>
            </a:r>
            <a:r>
              <a:rPr kumimoji="1" lang="zh-CN" altLang="en-US" dirty="0" smtClean="0"/>
              <a:t>内存，可以本地运行多种</a:t>
            </a:r>
            <a:r>
              <a:rPr kumimoji="1" lang="en-US" altLang="zh-CN" dirty="0" smtClean="0"/>
              <a:t>Neuron</a:t>
            </a:r>
            <a:r>
              <a:rPr kumimoji="1" lang="zh-CN" altLang="en-US" dirty="0" smtClean="0"/>
              <a:t>与</a:t>
            </a:r>
            <a:r>
              <a:rPr kumimoji="1" lang="en-US" altLang="zh-CN" dirty="0" smtClean="0"/>
              <a:t>Synapse</a:t>
            </a:r>
            <a:r>
              <a:rPr kumimoji="1" lang="zh-CN" altLang="en-US" dirty="0" smtClean="0"/>
              <a:t>模型</a:t>
            </a:r>
            <a:endParaRPr kumimoji="1" lang="en-US" altLang="zh-CN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一颗芯片</a:t>
            </a:r>
            <a:r>
              <a:rPr kumimoji="1" lang="en-US" altLang="zh-CN" dirty="0" smtClean="0"/>
              <a:t>18</a:t>
            </a:r>
            <a:r>
              <a:rPr kumimoji="1" lang="zh-CN" altLang="en-US" dirty="0" smtClean="0"/>
              <a:t>个核心共享</a:t>
            </a:r>
            <a:r>
              <a:rPr kumimoji="1" lang="en-US" altLang="zh-CN" dirty="0" smtClean="0"/>
              <a:t>128MB</a:t>
            </a:r>
            <a:r>
              <a:rPr kumimoji="1" lang="zh-CN" altLang="en-US" dirty="0" smtClean="0"/>
              <a:t>内存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92203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SpiNNaker</a:t>
            </a:r>
            <a:r>
              <a:rPr kumimoji="1" lang="en-US" altLang="zh-CN" dirty="0" smtClean="0"/>
              <a:t> Multicast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Routing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r>
              <a:rPr kumimoji="1" lang="zh-CN" altLang="en-US" sz="4000" dirty="0" smtClean="0"/>
              <a:t>每个芯片连接其它</a:t>
            </a:r>
            <a:r>
              <a:rPr kumimoji="1" lang="en-US" altLang="zh-CN" sz="4000" dirty="0" smtClean="0"/>
              <a:t>6</a:t>
            </a:r>
            <a:r>
              <a:rPr kumimoji="1" lang="zh-CN" altLang="en-US" sz="4000" dirty="0" smtClean="0"/>
              <a:t>个芯片</a:t>
            </a:r>
            <a:endParaRPr kumimoji="1" lang="zh-CN" altLang="en-US" sz="4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19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7279" y="1845733"/>
            <a:ext cx="6232911" cy="489240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683272" y="5765767"/>
            <a:ext cx="3964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source: Steve </a:t>
            </a:r>
            <a:r>
              <a:rPr kumimoji="1" lang="en-US" altLang="zh-CN" sz="1200" dirty="0" err="1" smtClean="0"/>
              <a:t>Furber</a:t>
            </a:r>
            <a:r>
              <a:rPr kumimoji="1" lang="en-US" altLang="zh-CN" sz="1200" dirty="0" smtClean="0"/>
              <a:t>, </a:t>
            </a:r>
            <a:r>
              <a:rPr lang="en-US" altLang="zh-CN" sz="1200" dirty="0" smtClean="0"/>
              <a:t>Large-scale neuromorphic computing systems </a:t>
            </a:r>
            <a:r>
              <a:rPr kumimoji="1" lang="en-US" altLang="zh-CN" sz="1200" dirty="0" smtClean="0"/>
              <a:t>(2016)</a:t>
            </a:r>
            <a:endParaRPr lang="en-US" altLang="zh-CN" sz="1200" dirty="0"/>
          </a:p>
        </p:txBody>
      </p:sp>
      <p:sp>
        <p:nvSpPr>
          <p:cNvPr id="8" name="文本框 7"/>
          <p:cNvSpPr txBox="1"/>
          <p:nvPr/>
        </p:nvSpPr>
        <p:spPr>
          <a:xfrm>
            <a:off x="7124378" y="2274877"/>
            <a:ext cx="452298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 smtClean="0"/>
              <a:t>SpiNNaker</a:t>
            </a:r>
            <a:r>
              <a:rPr kumimoji="1" lang="zh-CN" altLang="en-US" dirty="0" smtClean="0"/>
              <a:t>中的通信网络，面向发送大量小数据包优化（</a:t>
            </a:r>
            <a:r>
              <a:rPr kumimoji="1" lang="en-US" altLang="zh-CN" dirty="0" smtClean="0"/>
              <a:t>spikes</a:t>
            </a:r>
            <a:r>
              <a:rPr kumimoji="1" lang="zh-CN" altLang="en-US" dirty="0" smtClean="0"/>
              <a:t>）</a:t>
            </a:r>
            <a:endParaRPr kumimoji="1" lang="en-US" altLang="zh-CN" dirty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一个芯片中的一个核心，可以多播到任何芯片任何核心</a:t>
            </a:r>
            <a:endParaRPr kumimoji="1" lang="en-US" altLang="zh-CN" dirty="0" smtClean="0"/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一个</a:t>
            </a:r>
            <a:r>
              <a:rPr kumimoji="1" lang="en-US" altLang="zh-CN" dirty="0" smtClean="0"/>
              <a:t>spike</a:t>
            </a:r>
            <a:r>
              <a:rPr kumimoji="1" lang="zh-CN" altLang="en-US" dirty="0" smtClean="0"/>
              <a:t>可以传播到任意（多个）</a:t>
            </a:r>
            <a:r>
              <a:rPr kumimoji="1" lang="en-US" altLang="zh-CN" dirty="0" smtClean="0"/>
              <a:t>neuron</a:t>
            </a:r>
            <a:r>
              <a:rPr kumimoji="1" lang="zh-CN" altLang="en-US" dirty="0" smtClean="0"/>
              <a:t>中</a:t>
            </a:r>
            <a:endParaRPr kumimoji="1" lang="en-US" altLang="zh-CN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网络支持更多芯片扩展成更大规模系统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074731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提纲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u"/>
            </a:pPr>
            <a:r>
              <a:rPr kumimoji="1" lang="zh-CN" altLang="en-US" sz="2800" dirty="0" smtClean="0"/>
              <a:t> 从需求出发</a:t>
            </a:r>
            <a:r>
              <a:rPr kumimoji="1" lang="zh-CN" altLang="en-US" sz="2800" dirty="0"/>
              <a:t>看神经形态架构</a:t>
            </a:r>
            <a:endParaRPr kumimoji="1" lang="en-US" altLang="zh-CN" sz="2800" dirty="0" smtClean="0"/>
          </a:p>
          <a:p>
            <a:pPr>
              <a:buFont typeface="Wingdings" charset="2"/>
              <a:buChar char="u"/>
            </a:pPr>
            <a:r>
              <a:rPr kumimoji="1" lang="zh-CN" altLang="en-US" sz="2800" dirty="0"/>
              <a:t> </a:t>
            </a:r>
            <a:r>
              <a:rPr kumimoji="1" lang="en-US" altLang="zh-CN" sz="2800" dirty="0" err="1"/>
              <a:t>BrainScaleS</a:t>
            </a:r>
            <a:r>
              <a:rPr kumimoji="1" lang="zh-CN" altLang="en-US" sz="2800" dirty="0"/>
              <a:t>、</a:t>
            </a:r>
            <a:r>
              <a:rPr kumimoji="1" lang="en-US" altLang="zh-CN" sz="2800" dirty="0" err="1"/>
              <a:t>TrueNorth</a:t>
            </a:r>
            <a:r>
              <a:rPr kumimoji="1" lang="zh-CN" altLang="en-US" sz="2800" dirty="0"/>
              <a:t>与</a:t>
            </a:r>
            <a:r>
              <a:rPr kumimoji="1" lang="en-US" altLang="zh-CN" sz="2800" dirty="0" err="1"/>
              <a:t>Neurogrid</a:t>
            </a:r>
            <a:r>
              <a:rPr kumimoji="1" lang="zh-CN" altLang="en-US" sz="2800" dirty="0"/>
              <a:t>简介</a:t>
            </a:r>
          </a:p>
          <a:p>
            <a:pPr>
              <a:buFont typeface="Wingdings" charset="2"/>
              <a:buChar char="u"/>
            </a:pPr>
            <a:r>
              <a:rPr kumimoji="1" lang="zh-CN" altLang="en-US" sz="2800" dirty="0" smtClean="0"/>
              <a:t> 尝试分析</a:t>
            </a:r>
            <a:r>
              <a:rPr kumimoji="1" lang="en-US" altLang="zh-CN" sz="2800" dirty="0" err="1" smtClean="0"/>
              <a:t>SpiNNaker</a:t>
            </a:r>
            <a:endParaRPr kumimoji="1" lang="zh-CN" altLang="en-US" sz="2800" dirty="0" smtClean="0"/>
          </a:p>
          <a:p>
            <a:pPr>
              <a:buFont typeface="Wingdings" charset="2"/>
              <a:buChar char="u"/>
            </a:pPr>
            <a:r>
              <a:rPr kumimoji="1" lang="en-US" altLang="zh-CN" sz="2800" dirty="0" smtClean="0"/>
              <a:t> MIT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/>
              <a:t>×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Stanford</a:t>
            </a:r>
            <a:r>
              <a:rPr kumimoji="1" lang="zh-CN" altLang="en-US" sz="2800" dirty="0"/>
              <a:t> </a:t>
            </a:r>
            <a:r>
              <a:rPr kumimoji="1" lang="zh-CN" altLang="en-US" sz="2800" dirty="0">
                <a:sym typeface="Wingdings"/>
              </a:rPr>
              <a:t> 新型</a:t>
            </a:r>
            <a:r>
              <a:rPr kumimoji="1" lang="zh-CN" altLang="en-US" sz="2800" dirty="0" smtClean="0">
                <a:sym typeface="Wingdings"/>
              </a:rPr>
              <a:t>芯片</a:t>
            </a:r>
            <a:endParaRPr kumimoji="1" lang="zh-CN" altLang="en-US" sz="2800" dirty="0">
              <a:sym typeface="Wingding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69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SpiNNaker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20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742" y="1903253"/>
            <a:ext cx="7746917" cy="48718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274174" y="5415998"/>
            <a:ext cx="379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source: Steve </a:t>
            </a:r>
            <a:r>
              <a:rPr kumimoji="1" lang="en-US" altLang="zh-CN" sz="1200" dirty="0" err="1" smtClean="0"/>
              <a:t>Furber</a:t>
            </a:r>
            <a:r>
              <a:rPr kumimoji="1" lang="en-US" altLang="zh-CN" sz="1200" dirty="0" smtClean="0"/>
              <a:t> et al., </a:t>
            </a:r>
            <a:r>
              <a:rPr lang="en-US" altLang="zh-CN" sz="1200" dirty="0" smtClean="0"/>
              <a:t>Neuromorphic Computing in the HBP (slides, 2017)</a:t>
            </a:r>
            <a:endParaRPr lang="en-US" altLang="zh-CN" sz="12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74174" y="2319482"/>
            <a:ext cx="3672987" cy="275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0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SpiNNaker</a:t>
            </a:r>
            <a:r>
              <a:rPr kumimoji="1" lang="zh-CN" altLang="en-US" dirty="0" smtClean="0"/>
              <a:t>总结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451549"/>
          </a:xfrm>
        </p:spPr>
        <p:txBody>
          <a:bodyPr>
            <a:normAutofit lnSpcReduction="10000"/>
          </a:bodyPr>
          <a:lstStyle/>
          <a:p>
            <a:r>
              <a:rPr kumimoji="1" lang="zh-CN" altLang="en-US" dirty="0" smtClean="0"/>
              <a:t>体系结构的特点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多个简单处理器核心（现在为</a:t>
            </a:r>
            <a:r>
              <a:rPr kumimoji="1" lang="en-US" altLang="zh-CN" dirty="0" smtClean="0"/>
              <a:t>518400</a:t>
            </a:r>
            <a:r>
              <a:rPr kumimoji="1" lang="zh-CN" altLang="en-US" dirty="0" smtClean="0"/>
              <a:t>核）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核心具有本地内存、多核处理器也有共享的内存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灵活的、优化小数据传输的通信网络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支持扩展成更大规模的系统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r>
              <a:rPr kumimoji="1" lang="zh-CN" altLang="en-US" dirty="0" smtClean="0"/>
              <a:t>优势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极高的灵活性与可编程性：</a:t>
            </a:r>
            <a:r>
              <a:rPr kumimoji="1" lang="en-US" altLang="zh-CN" dirty="0" smtClean="0"/>
              <a:t>neuron</a:t>
            </a:r>
            <a:r>
              <a:rPr kumimoji="1" lang="zh-CN" altLang="en-US" dirty="0" smtClean="0"/>
              <a:t>模型、</a:t>
            </a:r>
            <a:r>
              <a:rPr kumimoji="1" lang="en-US" altLang="zh-CN" dirty="0" smtClean="0"/>
              <a:t>synapse</a:t>
            </a:r>
            <a:r>
              <a:rPr kumimoji="1" lang="zh-CN" altLang="en-US" dirty="0" smtClean="0"/>
              <a:t>模型、学习算法</a:t>
            </a:r>
            <a:r>
              <a:rPr kumimoji="1" lang="mr-IN" altLang="zh-CN" dirty="0" smtClean="0"/>
              <a:t>…</a:t>
            </a:r>
            <a:endParaRPr kumimoji="1" lang="en-US" altLang="zh-CN" dirty="0" smtClean="0"/>
          </a:p>
          <a:p>
            <a:r>
              <a:rPr kumimoji="1" lang="zh-CN" altLang="en-US" dirty="0" smtClean="0"/>
              <a:t>劣势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相对非</a:t>
            </a:r>
            <a:r>
              <a:rPr kumimoji="1" lang="zh-CN" altLang="en-US" dirty="0"/>
              <a:t>灵活神经形态系统</a:t>
            </a:r>
            <a:r>
              <a:rPr kumimoji="1" lang="zh-CN" altLang="en-US" dirty="0" smtClean="0"/>
              <a:t>较高的能耗</a:t>
            </a:r>
            <a:endParaRPr kumimoji="1" lang="en-US" altLang="zh-CN" dirty="0"/>
          </a:p>
          <a:p>
            <a:pPr lvl="2"/>
            <a:r>
              <a:rPr kumimoji="1" lang="en-US" altLang="zh-CN" dirty="0" err="1"/>
              <a:t>TrueNorth</a:t>
            </a:r>
            <a:r>
              <a:rPr kumimoji="1" lang="en-US" altLang="zh-CN" dirty="0"/>
              <a:t> consumes 25pJ per connection </a:t>
            </a:r>
            <a:r>
              <a:rPr kumimoji="1" lang="en-US" altLang="zh-CN" dirty="0" err="1"/>
              <a:t>v.s</a:t>
            </a:r>
            <a:r>
              <a:rPr kumimoji="1" lang="en-US" altLang="zh-CN" dirty="0"/>
              <a:t>. </a:t>
            </a:r>
            <a:r>
              <a:rPr kumimoji="1" lang="en-US" altLang="zh-CN" dirty="0" err="1"/>
              <a:t>SpiNNaker</a:t>
            </a:r>
            <a:r>
              <a:rPr kumimoji="1" lang="en-US" altLang="zh-CN" dirty="0"/>
              <a:t> consumes 10nJ per </a:t>
            </a:r>
            <a:r>
              <a:rPr kumimoji="1" lang="en-US" altLang="zh-CN" dirty="0" smtClean="0"/>
              <a:t>connection</a:t>
            </a:r>
          </a:p>
          <a:p>
            <a:pPr lvl="1"/>
            <a:r>
              <a:rPr kumimoji="1" lang="zh-CN" altLang="en-US" dirty="0" smtClean="0"/>
              <a:t>处理器核心过于简单，难于实现复杂模型与算法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不支持</a:t>
            </a:r>
            <a:r>
              <a:rPr kumimoji="1" lang="en-US" altLang="zh-CN" dirty="0" smtClean="0"/>
              <a:t>stochastic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neural</a:t>
            </a:r>
            <a:r>
              <a:rPr kumimoji="1" lang="zh-CN" altLang="en-US" dirty="0"/>
              <a:t> </a:t>
            </a:r>
            <a:r>
              <a:rPr kumimoji="1" lang="en-US" altLang="zh-CN" dirty="0"/>
              <a:t>networks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21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604355" y="1977861"/>
            <a:ext cx="30878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solidFill>
                  <a:srgbClr val="C00000"/>
                </a:solidFill>
              </a:rPr>
              <a:t>Parallelism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>
                <a:solidFill>
                  <a:srgbClr val="C00000"/>
                </a:solidFill>
              </a:rPr>
              <a:t>Von</a:t>
            </a:r>
            <a:r>
              <a:rPr kumimoji="1" lang="zh-CN" altLang="en-US" dirty="0">
                <a:solidFill>
                  <a:srgbClr val="C00000"/>
                </a:solidFill>
              </a:rPr>
              <a:t> </a:t>
            </a:r>
            <a:r>
              <a:rPr kumimoji="1" lang="en-US" altLang="zh-CN" dirty="0">
                <a:solidFill>
                  <a:srgbClr val="C00000"/>
                </a:solidFill>
              </a:rPr>
              <a:t>Neumann</a:t>
            </a:r>
            <a:r>
              <a:rPr kumimoji="1" lang="zh-CN" altLang="en-US" dirty="0">
                <a:solidFill>
                  <a:srgbClr val="C00000"/>
                </a:solidFill>
              </a:rPr>
              <a:t> </a:t>
            </a:r>
            <a:r>
              <a:rPr kumimoji="1" lang="en-US" altLang="zh-CN" dirty="0">
                <a:solidFill>
                  <a:srgbClr val="C00000"/>
                </a:solidFill>
              </a:rPr>
              <a:t>Bottleneck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>
                <a:solidFill>
                  <a:srgbClr val="C00000"/>
                </a:solidFill>
              </a:rPr>
              <a:t>Scalability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>
                <a:solidFill>
                  <a:srgbClr val="C00000"/>
                </a:solidFill>
              </a:rPr>
              <a:t>Low</a:t>
            </a:r>
            <a:r>
              <a:rPr kumimoji="1" lang="zh-CN" altLang="en-US" dirty="0">
                <a:solidFill>
                  <a:srgbClr val="C00000"/>
                </a:solidFill>
              </a:rPr>
              <a:t> </a:t>
            </a:r>
            <a:r>
              <a:rPr kumimoji="1" lang="en-US" altLang="zh-CN" dirty="0">
                <a:solidFill>
                  <a:srgbClr val="C00000"/>
                </a:solidFill>
              </a:rPr>
              <a:t>Power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>
                <a:solidFill>
                  <a:srgbClr val="C00000"/>
                </a:solidFill>
              </a:rPr>
              <a:t>Faster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>
                <a:solidFill>
                  <a:srgbClr val="C00000"/>
                </a:solidFill>
              </a:rPr>
              <a:t>Online</a:t>
            </a:r>
            <a:r>
              <a:rPr kumimoji="1" lang="zh-CN" altLang="en-US" dirty="0">
                <a:solidFill>
                  <a:srgbClr val="C00000"/>
                </a:solidFill>
              </a:rPr>
              <a:t> </a:t>
            </a:r>
            <a:r>
              <a:rPr kumimoji="1" lang="en-US" altLang="zh-CN" dirty="0">
                <a:solidFill>
                  <a:srgbClr val="C00000"/>
                </a:solidFill>
              </a:rPr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1918202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计划中的</a:t>
            </a:r>
            <a:r>
              <a:rPr kumimoji="1" lang="en-US" altLang="zh-CN" dirty="0" smtClean="0"/>
              <a:t>SpiNNaker-2</a:t>
            </a:r>
            <a:r>
              <a:rPr kumimoji="1" lang="zh-CN" altLang="en-US" dirty="0" smtClean="0"/>
              <a:t>（和</a:t>
            </a:r>
            <a:r>
              <a:rPr kumimoji="1" lang="en-US" altLang="zh-CN" dirty="0" err="1" smtClean="0"/>
              <a:t>BrainScaleS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22</a:t>
            </a:fld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399092" y="5602301"/>
            <a:ext cx="379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source: Steve </a:t>
            </a:r>
            <a:r>
              <a:rPr kumimoji="1" lang="en-US" altLang="zh-CN" sz="1200" dirty="0" err="1" smtClean="0"/>
              <a:t>Furber</a:t>
            </a:r>
            <a:r>
              <a:rPr kumimoji="1" lang="en-US" altLang="zh-CN" sz="1200" dirty="0" smtClean="0"/>
              <a:t> et al., </a:t>
            </a:r>
            <a:r>
              <a:rPr lang="en-US" altLang="zh-CN" sz="1200" dirty="0" smtClean="0"/>
              <a:t>Neuromorphic Computing in the HBP (slides, 2017)</a:t>
            </a:r>
            <a:endParaRPr lang="en-US" altLang="zh-CN" sz="12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404" y="1985132"/>
            <a:ext cx="7978098" cy="465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032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提纲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u"/>
            </a:pPr>
            <a:r>
              <a:rPr kumimoji="1" lang="zh-CN" altLang="en-US" sz="2800" dirty="0" smtClean="0"/>
              <a:t> 从需求出发</a:t>
            </a:r>
            <a:r>
              <a:rPr kumimoji="1" lang="zh-CN" altLang="en-US" sz="2800" dirty="0"/>
              <a:t>看神经形态架构</a:t>
            </a:r>
            <a:endParaRPr kumimoji="1" lang="en-US" altLang="zh-CN" sz="2800" dirty="0" smtClean="0"/>
          </a:p>
          <a:p>
            <a:pPr>
              <a:buFont typeface="Wingdings" charset="2"/>
              <a:buChar char="u"/>
            </a:pPr>
            <a:r>
              <a:rPr kumimoji="1" lang="zh-CN" altLang="en-US" sz="2800" dirty="0" smtClean="0"/>
              <a:t> </a:t>
            </a:r>
            <a:r>
              <a:rPr kumimoji="1" lang="en-US" altLang="zh-CN" sz="2800" dirty="0" err="1" smtClean="0"/>
              <a:t>BrainScaleS</a:t>
            </a:r>
            <a:r>
              <a:rPr kumimoji="1" lang="zh-CN" altLang="en-US" sz="2800" dirty="0"/>
              <a:t>、</a:t>
            </a:r>
            <a:r>
              <a:rPr kumimoji="1" lang="en-US" altLang="zh-CN" sz="2800" dirty="0" err="1" smtClean="0"/>
              <a:t>TrueNorth</a:t>
            </a:r>
            <a:r>
              <a:rPr kumimoji="1" lang="zh-CN" altLang="en-US" sz="2800" dirty="0" smtClean="0"/>
              <a:t>与</a:t>
            </a:r>
            <a:r>
              <a:rPr kumimoji="1" lang="en-US" altLang="zh-CN" sz="2800" dirty="0" err="1" smtClean="0"/>
              <a:t>Neurogrid</a:t>
            </a:r>
            <a:r>
              <a:rPr kumimoji="1" lang="zh-CN" altLang="en-US" sz="2800" dirty="0" smtClean="0"/>
              <a:t>简介</a:t>
            </a:r>
          </a:p>
          <a:p>
            <a:pPr>
              <a:buFont typeface="Wingdings" charset="2"/>
              <a:buChar char="u"/>
            </a:pPr>
            <a:r>
              <a:rPr kumimoji="1" lang="en-US" altLang="zh-CN" sz="2800" dirty="0" smtClean="0"/>
              <a:t> </a:t>
            </a:r>
            <a:r>
              <a:rPr kumimoji="1" lang="zh-CN" altLang="en-US" sz="2800" dirty="0" smtClean="0"/>
              <a:t>尝试分析</a:t>
            </a:r>
            <a:r>
              <a:rPr kumimoji="1" lang="en-US" altLang="zh-CN" sz="2800" dirty="0" err="1" smtClean="0"/>
              <a:t>SpiNNaker</a:t>
            </a:r>
            <a:endParaRPr kumimoji="1" lang="en-US" altLang="zh-CN" sz="2800" dirty="0" smtClean="0"/>
          </a:p>
          <a:p>
            <a:pPr>
              <a:buFont typeface="Wingdings" charset="2"/>
              <a:buChar char="u"/>
            </a:pPr>
            <a:r>
              <a:rPr kumimoji="1" lang="en-US" altLang="zh-CN" sz="3200" dirty="0" smtClean="0">
                <a:solidFill>
                  <a:srgbClr val="C00000"/>
                </a:solidFill>
              </a:rPr>
              <a:t> MIT</a:t>
            </a:r>
            <a:r>
              <a:rPr kumimoji="1" lang="zh-CN" altLang="en-US" sz="3200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C00000"/>
                </a:solidFill>
              </a:rPr>
              <a:t>×</a:t>
            </a:r>
            <a:r>
              <a:rPr kumimoji="1" lang="zh-CN" altLang="en-US" sz="3200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C00000"/>
                </a:solidFill>
              </a:rPr>
              <a:t>Stanford</a:t>
            </a:r>
            <a:r>
              <a:rPr kumimoji="1" lang="zh-CN" altLang="en-US" sz="3200" dirty="0" smtClean="0">
                <a:solidFill>
                  <a:srgbClr val="C00000"/>
                </a:solidFill>
              </a:rPr>
              <a:t> </a:t>
            </a:r>
            <a:r>
              <a:rPr kumimoji="1" lang="zh-CN" altLang="en-US" sz="3200" dirty="0" smtClean="0">
                <a:solidFill>
                  <a:srgbClr val="C00000"/>
                </a:solidFill>
                <a:sym typeface="Wingdings"/>
              </a:rPr>
              <a:t> 新型芯片</a:t>
            </a:r>
            <a:endParaRPr kumimoji="1" lang="zh-CN" altLang="en-US" sz="3200" dirty="0">
              <a:solidFill>
                <a:srgbClr val="C00000"/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8902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解决“通信瓶颈”问题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24</a:t>
            </a:fld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82955" y="1881020"/>
            <a:ext cx="513207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传统硅芯片</a:t>
            </a:r>
            <a:r>
              <a:rPr kumimoji="1" lang="zh-CN" altLang="en-US" dirty="0" smtClean="0">
                <a:sym typeface="Wingdings"/>
              </a:rPr>
              <a:t>纳米技术</a:t>
            </a:r>
            <a:r>
              <a:rPr kumimoji="1" lang="en-US" altLang="zh-CN" dirty="0" smtClean="0">
                <a:sym typeface="Wingdings"/>
              </a:rPr>
              <a:t>+</a:t>
            </a:r>
            <a:r>
              <a:rPr kumimoji="1" lang="zh-CN" altLang="en-US" dirty="0" smtClean="0">
                <a:sym typeface="Wingdings"/>
              </a:rPr>
              <a:t>全新计算机架构</a:t>
            </a:r>
            <a:endParaRPr kumimoji="1" lang="zh-CN" alt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随着要处理</a:t>
            </a:r>
            <a:r>
              <a:rPr kumimoji="1" lang="zh-CN" altLang="en-US" dirty="0"/>
              <a:t>数据量的增加，数据在系统中</a:t>
            </a:r>
            <a:r>
              <a:rPr kumimoji="1" lang="zh-CN" altLang="en-US" dirty="0" smtClean="0"/>
              <a:t>传输速率的限制（如片</a:t>
            </a:r>
            <a:r>
              <a:rPr kumimoji="1" lang="zh-CN" altLang="en-US" dirty="0"/>
              <a:t>外存储器和片上计算逻辑之间）可能导致通信</a:t>
            </a:r>
            <a:r>
              <a:rPr kumimoji="1" lang="zh-CN" altLang="en-US" dirty="0" smtClean="0"/>
              <a:t>瓶颈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/>
              <a:t>利用新的纳米技术来实现器件改进，以及新的集成电路架构</a:t>
            </a:r>
            <a:r>
              <a:rPr kumimoji="1" lang="zh-CN" altLang="en-US" dirty="0" smtClean="0"/>
              <a:t>，解决通信瓶颈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基础单元：由</a:t>
            </a:r>
            <a:r>
              <a:rPr kumimoji="1" lang="en-US" altLang="zh-CN" dirty="0" smtClean="0"/>
              <a:t>2D</a:t>
            </a:r>
            <a:r>
              <a:rPr kumimoji="1" lang="zh-CN" altLang="en-US" dirty="0" smtClean="0"/>
              <a:t>石墨烯卷成圆柱体形成的</a:t>
            </a:r>
            <a:r>
              <a:rPr kumimoji="1" lang="zh-CN" altLang="en-US" b="1" dirty="0" smtClean="0"/>
              <a:t>碳纳米管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/>
              <a:t>RRAM</a:t>
            </a:r>
            <a:r>
              <a:rPr kumimoji="1" lang="zh-CN" altLang="en-US" dirty="0" smtClean="0"/>
              <a:t>：通过控制介电质电阻来实现非易失性存储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348990" y="6082372"/>
            <a:ext cx="94415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source: </a:t>
            </a:r>
            <a:r>
              <a:rPr lang="en-US" altLang="zh-CN" sz="1200" dirty="0"/>
              <a:t>Max M. </a:t>
            </a:r>
            <a:r>
              <a:rPr lang="en-US" altLang="zh-CN" sz="1200" dirty="0" err="1" smtClean="0"/>
              <a:t>Shulaker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et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al.</a:t>
            </a:r>
            <a:r>
              <a:rPr kumimoji="1" lang="en-US" altLang="zh-CN" sz="1200" dirty="0" smtClean="0"/>
              <a:t>, </a:t>
            </a:r>
            <a:r>
              <a:rPr lang="en-US" altLang="zh-CN" sz="1200" dirty="0"/>
              <a:t>Three-dimensional integration of nanotechnologies for computing and data storage on a single </a:t>
            </a:r>
            <a:r>
              <a:rPr lang="en-US" altLang="zh-CN" sz="1200" dirty="0" smtClean="0"/>
              <a:t>chip.</a:t>
            </a:r>
            <a:r>
              <a:rPr lang="zh-CN" altLang="en-US" sz="1200" dirty="0" smtClean="0"/>
              <a:t> </a:t>
            </a:r>
            <a:r>
              <a:rPr kumimoji="1" lang="en-US" altLang="zh-CN" sz="1200" dirty="0" smtClean="0"/>
              <a:t>(2017)</a:t>
            </a:r>
            <a:endParaRPr lang="en-US" altLang="zh-CN" sz="1200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026" y="1881020"/>
            <a:ext cx="5878513" cy="393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6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9413" y="2121464"/>
            <a:ext cx="9340313" cy="381793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3D</a:t>
            </a:r>
            <a:r>
              <a:rPr kumimoji="1" lang="zh-CN" altLang="en-US" dirty="0" smtClean="0"/>
              <a:t>芯片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25</a:t>
            </a:fld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816151" y="1956532"/>
            <a:ext cx="4375849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2000" b="1" dirty="0" smtClean="0"/>
              <a:t>优势</a:t>
            </a:r>
            <a:endParaRPr kumimoji="1" lang="zh-CN" altLang="en-US" b="1" dirty="0" smtClean="0"/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碳纳米管做成的逻辑单元比目前用硅做成的要</a:t>
            </a:r>
            <a:r>
              <a:rPr kumimoji="1" lang="zh-CN" altLang="en-US" b="1" dirty="0" smtClean="0"/>
              <a:t>节能十几</a:t>
            </a:r>
            <a:r>
              <a:rPr kumimoji="1" lang="zh-CN" altLang="en-US" dirty="0" smtClean="0"/>
              <a:t>倍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smtClean="0"/>
              <a:t>RRAM</a:t>
            </a:r>
            <a:r>
              <a:rPr kumimoji="1" lang="zh-CN" altLang="en-US" dirty="0" smtClean="0"/>
              <a:t>比</a:t>
            </a:r>
            <a:r>
              <a:rPr kumimoji="1" lang="en-US" altLang="zh-CN" dirty="0" smtClean="0"/>
              <a:t>DRAM</a:t>
            </a:r>
            <a:r>
              <a:rPr kumimoji="1" lang="zh-CN" altLang="en-US" dirty="0" smtClean="0"/>
              <a:t>密度更大、速度更快、能效更高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超过</a:t>
            </a:r>
            <a:r>
              <a:rPr kumimoji="1" lang="en-US" altLang="zh-CN" dirty="0"/>
              <a:t>100</a:t>
            </a:r>
            <a:r>
              <a:rPr kumimoji="1" lang="zh-CN" altLang="en-US" dirty="0"/>
              <a:t>万个</a:t>
            </a:r>
            <a:r>
              <a:rPr kumimoji="1" lang="en-US" altLang="zh-CN" dirty="0"/>
              <a:t>RRAM</a:t>
            </a:r>
            <a:r>
              <a:rPr kumimoji="1" lang="zh-CN" altLang="en-US" dirty="0"/>
              <a:t>单元以及</a:t>
            </a:r>
            <a:r>
              <a:rPr kumimoji="1" lang="en-US" altLang="zh-CN" dirty="0"/>
              <a:t>200</a:t>
            </a:r>
            <a:r>
              <a:rPr kumimoji="1" lang="zh-CN" altLang="en-US" dirty="0"/>
              <a:t>万个碳纳米管场效应</a:t>
            </a:r>
            <a:r>
              <a:rPr kumimoji="1" lang="zh-CN" altLang="en-US" dirty="0" smtClean="0"/>
              <a:t>管，垂直堆叠</a:t>
            </a:r>
            <a:r>
              <a:rPr kumimoji="1" lang="en-US" altLang="zh-CN" dirty="0" smtClean="0"/>
              <a:t>——</a:t>
            </a:r>
            <a:r>
              <a:rPr lang="zh-CN" altLang="en-US" b="1" dirty="0"/>
              <a:t>目前世界上最复杂的纳米电子系统</a:t>
            </a:r>
            <a:endParaRPr kumimoji="1" lang="zh-CN" altLang="en-US" dirty="0" smtClean="0"/>
          </a:p>
        </p:txBody>
      </p:sp>
      <p:sp>
        <p:nvSpPr>
          <p:cNvPr id="10" name="文本框 9"/>
          <p:cNvSpPr txBox="1"/>
          <p:nvPr/>
        </p:nvSpPr>
        <p:spPr>
          <a:xfrm>
            <a:off x="16735" y="6079105"/>
            <a:ext cx="9498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source: </a:t>
            </a:r>
            <a:r>
              <a:rPr lang="en-US" altLang="zh-CN" sz="1200" dirty="0"/>
              <a:t>Max M. </a:t>
            </a:r>
            <a:r>
              <a:rPr lang="en-US" altLang="zh-CN" sz="1200" dirty="0" err="1" smtClean="0"/>
              <a:t>Shulaker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et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al.</a:t>
            </a:r>
            <a:r>
              <a:rPr kumimoji="1" lang="en-US" altLang="zh-CN" sz="1200" dirty="0" smtClean="0"/>
              <a:t>, </a:t>
            </a:r>
            <a:r>
              <a:rPr lang="en-US" altLang="zh-CN" sz="1200" dirty="0"/>
              <a:t>Three-dimensional integration of nanotechnologies for computing and data storage on a single </a:t>
            </a:r>
            <a:r>
              <a:rPr lang="en-US" altLang="zh-CN" sz="1200" dirty="0" smtClean="0"/>
              <a:t>chip.</a:t>
            </a:r>
            <a:r>
              <a:rPr lang="zh-CN" altLang="en-US" sz="1200" dirty="0" smtClean="0"/>
              <a:t> </a:t>
            </a:r>
            <a:r>
              <a:rPr kumimoji="1" lang="en-US" altLang="zh-CN" sz="1200" dirty="0" smtClean="0"/>
              <a:t>(2017)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522932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3D</a:t>
            </a:r>
            <a:r>
              <a:rPr kumimoji="1" lang="zh-CN" altLang="en-US" dirty="0" smtClean="0"/>
              <a:t>芯片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26</a:t>
            </a:fld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134981" y="1921476"/>
            <a:ext cx="4020699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 </a:t>
            </a:r>
            <a:r>
              <a:rPr lang="zh-CN" altLang="en-US" dirty="0" smtClean="0"/>
              <a:t>       “计算</a:t>
            </a:r>
            <a:r>
              <a:rPr lang="zh-CN" altLang="en-US" dirty="0"/>
              <a:t>与数据存储单元之间密集又细致的</a:t>
            </a:r>
            <a:r>
              <a:rPr lang="zh-CN" altLang="en-US" dirty="0" smtClean="0"/>
              <a:t>结合，因此，它可以</a:t>
            </a:r>
            <a:r>
              <a:rPr lang="zh-CN" altLang="en-US" dirty="0"/>
              <a:t>在存储大量数据的同时，在芯片内对这些数据进行处理，从中提取有用的信息</a:t>
            </a:r>
            <a:r>
              <a:rPr lang="zh-CN" altLang="en-US" dirty="0" smtClean="0"/>
              <a:t>。”</a:t>
            </a:r>
            <a:r>
              <a:rPr lang="zh-CN" altLang="en-US" sz="2400" b="1" dirty="0" smtClean="0"/>
              <a:t>这可以</a:t>
            </a:r>
            <a:r>
              <a:rPr lang="zh-CN" altLang="en-US" sz="2400" b="1" dirty="0"/>
              <a:t>将目前计算机的能量效率和运行速度提高</a:t>
            </a:r>
            <a:r>
              <a:rPr lang="en-US" altLang="zh-CN" sz="2400" b="1" dirty="0"/>
              <a:t>1000</a:t>
            </a:r>
            <a:r>
              <a:rPr lang="zh-CN" altLang="en-US" sz="2400" b="1" dirty="0"/>
              <a:t>倍</a:t>
            </a:r>
            <a:r>
              <a:rPr lang="zh-CN" altLang="en-US" b="1" dirty="0" smtClean="0"/>
              <a:t>。</a:t>
            </a:r>
          </a:p>
          <a:p>
            <a:pPr algn="r">
              <a:lnSpc>
                <a:spcPct val="150000"/>
              </a:lnSpc>
            </a:pPr>
            <a:r>
              <a:rPr lang="en-US" altLang="zh-CN" dirty="0" smtClean="0"/>
              <a:t>——</a:t>
            </a:r>
            <a:r>
              <a:rPr lang="en-US" altLang="zh-CN" dirty="0" err="1" smtClean="0"/>
              <a:t>Subhasish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Mitra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Standford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6735" y="6079105"/>
            <a:ext cx="94415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source: </a:t>
            </a:r>
            <a:r>
              <a:rPr lang="en-US" altLang="zh-CN" sz="1200" dirty="0"/>
              <a:t>Max M. </a:t>
            </a:r>
            <a:r>
              <a:rPr lang="en-US" altLang="zh-CN" sz="1200" dirty="0" err="1" smtClean="0"/>
              <a:t>Shulaker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et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al.</a:t>
            </a:r>
            <a:r>
              <a:rPr kumimoji="1" lang="en-US" altLang="zh-CN" sz="1200" dirty="0" smtClean="0"/>
              <a:t>, </a:t>
            </a:r>
            <a:r>
              <a:rPr lang="en-US" altLang="zh-CN" sz="1200" dirty="0"/>
              <a:t>Three-dimensional integration of nanotechnologies for computing and data storage on a single </a:t>
            </a:r>
            <a:r>
              <a:rPr lang="en-US" altLang="zh-CN" sz="1200" dirty="0" smtClean="0"/>
              <a:t>chip.</a:t>
            </a:r>
            <a:r>
              <a:rPr lang="zh-CN" altLang="en-US" sz="1200" dirty="0" smtClean="0"/>
              <a:t> </a:t>
            </a:r>
            <a:r>
              <a:rPr kumimoji="1" lang="en-US" altLang="zh-CN" sz="1200" dirty="0" smtClean="0"/>
              <a:t>(2017)</a:t>
            </a:r>
            <a:endParaRPr lang="en-US" altLang="zh-CN" sz="1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80" y="1921476"/>
            <a:ext cx="6686550" cy="398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54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再看一次：</a:t>
            </a:r>
            <a:r>
              <a:rPr kumimoji="1" lang="en-US" altLang="zh-CN" dirty="0" smtClean="0"/>
              <a:t>30</a:t>
            </a:r>
            <a:r>
              <a:rPr kumimoji="1" lang="zh-CN" altLang="en-US" dirty="0" smtClean="0"/>
              <a:t>年来提</a:t>
            </a:r>
            <a:r>
              <a:rPr kumimoji="1" lang="zh-CN" altLang="en-US" dirty="0"/>
              <a:t>出神经形态系统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个最大动机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44985" y="2045788"/>
            <a:ext cx="3930420" cy="3441169"/>
          </a:xfrm>
        </p:spPr>
        <p:txBody>
          <a:bodyPr>
            <a:normAutofit fontScale="92500" lnSpcReduction="20000"/>
          </a:bodyPr>
          <a:lstStyle/>
          <a:p>
            <a:r>
              <a:rPr kumimoji="1" lang="zh-CN" altLang="en-US" dirty="0" smtClean="0"/>
              <a:t>神经形态系统</a:t>
            </a:r>
            <a:r>
              <a:rPr kumimoji="1" lang="zh-CN" altLang="en-US" dirty="0"/>
              <a:t>优势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Real-Time performance</a:t>
            </a:r>
          </a:p>
          <a:p>
            <a:pPr lvl="1"/>
            <a:r>
              <a:rPr kumimoji="1" lang="en-US" altLang="zh-CN" dirty="0"/>
              <a:t>Footprint</a:t>
            </a:r>
          </a:p>
          <a:p>
            <a:pPr lvl="1"/>
            <a:r>
              <a:rPr kumimoji="1" lang="en-US" altLang="zh-CN" dirty="0"/>
              <a:t>Fault</a:t>
            </a:r>
            <a:r>
              <a:rPr kumimoji="1" lang="zh-CN" altLang="en-US" dirty="0"/>
              <a:t> </a:t>
            </a:r>
            <a:r>
              <a:rPr kumimoji="1" lang="en-US" altLang="zh-CN" dirty="0"/>
              <a:t>Tolerance</a:t>
            </a:r>
          </a:p>
          <a:p>
            <a:pPr lvl="1"/>
            <a:r>
              <a:rPr kumimoji="1" lang="en-US" altLang="zh-CN" dirty="0" smtClean="0"/>
              <a:t>Neuroscience</a:t>
            </a:r>
            <a:endParaRPr kumimoji="1" lang="en-US" altLang="zh-CN" dirty="0"/>
          </a:p>
          <a:p>
            <a:r>
              <a:rPr kumimoji="1" lang="zh-CN" altLang="en-US" dirty="0"/>
              <a:t>体系结构／微体系结构相关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Parallelism</a:t>
            </a:r>
          </a:p>
          <a:p>
            <a:pPr lvl="1"/>
            <a:r>
              <a:rPr kumimoji="1" lang="en-US" altLang="zh-CN" dirty="0"/>
              <a:t>Von</a:t>
            </a:r>
            <a:r>
              <a:rPr kumimoji="1" lang="zh-CN" altLang="en-US" dirty="0"/>
              <a:t> </a:t>
            </a:r>
            <a:r>
              <a:rPr kumimoji="1" lang="en-US" altLang="zh-CN" dirty="0"/>
              <a:t>Neumann</a:t>
            </a:r>
            <a:r>
              <a:rPr kumimoji="1" lang="zh-CN" altLang="en-US" dirty="0"/>
              <a:t> </a:t>
            </a:r>
            <a:r>
              <a:rPr kumimoji="1" lang="en-US" altLang="zh-CN" dirty="0"/>
              <a:t>Bottleneck</a:t>
            </a:r>
          </a:p>
          <a:p>
            <a:pPr lvl="1"/>
            <a:r>
              <a:rPr kumimoji="1" lang="en-US" altLang="zh-CN" dirty="0"/>
              <a:t>Scalability</a:t>
            </a:r>
          </a:p>
          <a:p>
            <a:pPr lvl="1"/>
            <a:r>
              <a:rPr kumimoji="1" lang="en-US" altLang="zh-CN" dirty="0"/>
              <a:t>Low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Power</a:t>
            </a:r>
          </a:p>
          <a:p>
            <a:pPr lvl="1"/>
            <a:r>
              <a:rPr kumimoji="1" lang="en-US" altLang="zh-CN" dirty="0"/>
              <a:t>Faster</a:t>
            </a:r>
          </a:p>
          <a:p>
            <a:pPr lvl="1"/>
            <a:r>
              <a:rPr kumimoji="1" lang="en-US" altLang="zh-CN" dirty="0" smtClean="0"/>
              <a:t>Online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Learning</a:t>
            </a:r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27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4839" y="1845734"/>
            <a:ext cx="6092277" cy="40425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47772" y="6018890"/>
            <a:ext cx="74844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 smtClean="0"/>
              <a:t>* source: </a:t>
            </a:r>
            <a:r>
              <a:rPr lang="en-US" altLang="zh-CN" sz="1200" dirty="0"/>
              <a:t>Catherine D. Schuman </a:t>
            </a:r>
            <a:r>
              <a:rPr lang="en-US" altLang="zh-CN" sz="1200" dirty="0" smtClean="0"/>
              <a:t>et al., A </a:t>
            </a:r>
            <a:r>
              <a:rPr lang="en-US" altLang="zh-CN" sz="1200" dirty="0"/>
              <a:t>Survey of Neuromorphic Computing and Neural Networks in Hardware </a:t>
            </a:r>
            <a:r>
              <a:rPr kumimoji="1" lang="en-US" altLang="zh-CN" sz="1200" dirty="0" smtClean="0"/>
              <a:t>(2017)</a:t>
            </a:r>
            <a:endParaRPr lang="en-US" altLang="zh-CN" sz="1200" dirty="0"/>
          </a:p>
        </p:txBody>
      </p:sp>
      <p:sp>
        <p:nvSpPr>
          <p:cNvPr id="7" name="文本框 6"/>
          <p:cNvSpPr txBox="1"/>
          <p:nvPr/>
        </p:nvSpPr>
        <p:spPr>
          <a:xfrm>
            <a:off x="7832193" y="5488164"/>
            <a:ext cx="3775393" cy="40011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zh-CN" altLang="en-US" sz="2000" dirty="0" smtClean="0"/>
              <a:t>需求决定架构，我们想要什么？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47389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参考文献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28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4741" y="1956629"/>
            <a:ext cx="5327725" cy="120887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4741" y="4595218"/>
            <a:ext cx="4558176" cy="108666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47004" y="3897583"/>
            <a:ext cx="4767289" cy="124096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4741" y="3147450"/>
            <a:ext cx="5102027" cy="144776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41" y="5825772"/>
            <a:ext cx="5327725" cy="8165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7"/>
          <a:srcRect l="1976" r="5837"/>
          <a:stretch/>
        </p:blipFill>
        <p:spPr>
          <a:xfrm>
            <a:off x="6601385" y="5390170"/>
            <a:ext cx="4986338" cy="125217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47003" y="935102"/>
            <a:ext cx="4767289" cy="277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38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29</a:t>
            </a:fld>
            <a:endParaRPr kumimoji="1"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idx="4294967295"/>
          </p:nvPr>
        </p:nvSpPr>
        <p:spPr>
          <a:xfrm>
            <a:off x="1154083" y="1531522"/>
            <a:ext cx="10058400" cy="2890576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5400" dirty="0" smtClean="0"/>
              <a:t>请多批评指正！</a:t>
            </a:r>
            <a:r>
              <a:rPr kumimoji="1" lang="en-US" altLang="zh-CN" sz="5400" dirty="0" smtClean="0"/>
              <a:t/>
            </a:r>
            <a:br>
              <a:rPr kumimoji="1" lang="en-US" altLang="zh-CN" sz="5400" dirty="0" smtClean="0"/>
            </a:br>
            <a:r>
              <a:rPr kumimoji="1" lang="en-US" altLang="zh-CN" dirty="0"/>
              <a:t/>
            </a:r>
            <a:br>
              <a:rPr kumimoji="1" lang="en-US" altLang="zh-CN" dirty="0"/>
            </a:br>
            <a:r>
              <a:rPr kumimoji="1" lang="zh-CN" altLang="en-US" sz="4400" dirty="0" smtClean="0"/>
              <a:t>王韬</a:t>
            </a:r>
            <a:r>
              <a:rPr kumimoji="1" lang="en-US" altLang="zh-CN" sz="4400" dirty="0" smtClean="0"/>
              <a:t/>
            </a:r>
            <a:br>
              <a:rPr kumimoji="1" lang="en-US" altLang="zh-CN" sz="4400" dirty="0" smtClean="0"/>
            </a:br>
            <a:r>
              <a:rPr kumimoji="1" lang="zh-CN" altLang="en-US" sz="4400" dirty="0" smtClean="0"/>
              <a:t>北京大学信息科学技术学院</a:t>
            </a:r>
            <a:endParaRPr kumimoji="1"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788970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提纲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u"/>
            </a:pPr>
            <a:r>
              <a:rPr kumimoji="1" lang="zh-CN" altLang="en-US" sz="2800" dirty="0" smtClean="0"/>
              <a:t> </a:t>
            </a:r>
            <a:r>
              <a:rPr kumimoji="1" lang="zh-CN" altLang="en-US" sz="3200" dirty="0" smtClean="0">
                <a:solidFill>
                  <a:srgbClr val="C00000"/>
                </a:solidFill>
              </a:rPr>
              <a:t>从需求出发</a:t>
            </a:r>
            <a:r>
              <a:rPr kumimoji="1" lang="zh-CN" altLang="en-US" sz="3200" dirty="0">
                <a:solidFill>
                  <a:srgbClr val="C00000"/>
                </a:solidFill>
              </a:rPr>
              <a:t>看神经形态架构</a:t>
            </a:r>
            <a:endParaRPr kumimoji="1" lang="en-US" altLang="zh-CN" sz="3200" dirty="0" smtClean="0">
              <a:solidFill>
                <a:srgbClr val="C00000"/>
              </a:solidFill>
            </a:endParaRPr>
          </a:p>
          <a:p>
            <a:pPr>
              <a:buFont typeface="Wingdings" charset="2"/>
              <a:buChar char="u"/>
            </a:pPr>
            <a:r>
              <a:rPr kumimoji="1" lang="zh-CN" altLang="en-US" sz="2800" dirty="0" smtClean="0"/>
              <a:t> </a:t>
            </a:r>
            <a:r>
              <a:rPr kumimoji="1" lang="en-US" altLang="zh-CN" sz="2800" dirty="0" err="1" smtClean="0"/>
              <a:t>BrainScaleS</a:t>
            </a:r>
            <a:r>
              <a:rPr kumimoji="1" lang="zh-CN" altLang="en-US" sz="2800" dirty="0"/>
              <a:t>、</a:t>
            </a:r>
            <a:r>
              <a:rPr kumimoji="1" lang="en-US" altLang="zh-CN" sz="2800" dirty="0" err="1" smtClean="0"/>
              <a:t>TrueNorth</a:t>
            </a:r>
            <a:r>
              <a:rPr kumimoji="1" lang="zh-CN" altLang="en-US" sz="2800" dirty="0" smtClean="0"/>
              <a:t>与</a:t>
            </a:r>
            <a:r>
              <a:rPr kumimoji="1" lang="en-US" altLang="zh-CN" sz="2800" dirty="0" err="1"/>
              <a:t>Neurogrid</a:t>
            </a:r>
            <a:r>
              <a:rPr kumimoji="1" lang="zh-CN" altLang="en-US" sz="2800" dirty="0" smtClean="0"/>
              <a:t>简介</a:t>
            </a:r>
          </a:p>
          <a:p>
            <a:pPr>
              <a:buFont typeface="Wingdings" charset="2"/>
              <a:buChar char="u"/>
            </a:pPr>
            <a:r>
              <a:rPr kumimoji="1" lang="en-US" altLang="zh-CN" sz="2800" dirty="0" smtClean="0"/>
              <a:t> </a:t>
            </a:r>
            <a:r>
              <a:rPr kumimoji="1" lang="zh-CN" altLang="en-US" sz="2800" dirty="0" smtClean="0"/>
              <a:t>尝试分析</a:t>
            </a:r>
            <a:r>
              <a:rPr kumimoji="1" lang="en-US" altLang="zh-CN" sz="2800" dirty="0" err="1" smtClean="0"/>
              <a:t>SpiNNaker</a:t>
            </a:r>
            <a:endParaRPr kumimoji="1" lang="zh-CN" altLang="en-US" sz="2800" dirty="0" smtClean="0"/>
          </a:p>
          <a:p>
            <a:pPr>
              <a:buFont typeface="Wingdings" charset="2"/>
              <a:buChar char="u"/>
            </a:pPr>
            <a:r>
              <a:rPr kumimoji="1" lang="en-US" altLang="zh-CN" sz="2800" dirty="0" smtClean="0"/>
              <a:t> MIT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/>
              <a:t>×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Stanford</a:t>
            </a:r>
            <a:r>
              <a:rPr kumimoji="1" lang="zh-CN" altLang="en-US" sz="2800" dirty="0"/>
              <a:t> </a:t>
            </a:r>
            <a:r>
              <a:rPr kumimoji="1" lang="zh-CN" altLang="en-US" sz="2800" dirty="0">
                <a:sym typeface="Wingdings"/>
              </a:rPr>
              <a:t> 新型</a:t>
            </a:r>
            <a:r>
              <a:rPr kumimoji="1" lang="zh-CN" altLang="en-US" sz="2800" dirty="0" smtClean="0">
                <a:sym typeface="Wingdings"/>
              </a:rPr>
              <a:t>芯片</a:t>
            </a:r>
            <a:endParaRPr kumimoji="1" lang="zh-CN" altLang="en-US" sz="2800" dirty="0">
              <a:sym typeface="Wingding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290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体系结构与微体系结构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845734"/>
            <a:ext cx="6922458" cy="4023360"/>
          </a:xfrm>
        </p:spPr>
        <p:txBody>
          <a:bodyPr>
            <a:normAutofit/>
          </a:bodyPr>
          <a:lstStyle/>
          <a:p>
            <a:r>
              <a:rPr kumimoji="1" lang="zh-CN" altLang="en-US" sz="2400" dirty="0" smtClean="0"/>
              <a:t>体系结构：</a:t>
            </a:r>
            <a:r>
              <a:rPr kumimoji="1" lang="en-US" altLang="zh-CN" sz="2400" dirty="0" smtClean="0"/>
              <a:t>Architecture</a:t>
            </a:r>
            <a:endParaRPr kumimoji="1" lang="en-US" altLang="zh-CN" sz="2400" dirty="0"/>
          </a:p>
          <a:p>
            <a:pPr lvl="1"/>
            <a:r>
              <a:rPr kumimoji="1" lang="zh-CN" altLang="en-US" sz="2000" dirty="0" smtClean="0"/>
              <a:t>软硬件的接口，即程序员看到计算机的属性</a:t>
            </a:r>
            <a:endParaRPr kumimoji="1" lang="en-US" altLang="zh-CN" sz="2000" dirty="0" smtClean="0"/>
          </a:p>
          <a:p>
            <a:pPr lvl="1"/>
            <a:r>
              <a:rPr kumimoji="1" lang="zh-CN" altLang="en-US" sz="2000" dirty="0" smtClean="0"/>
              <a:t>包括指令集、计算机状态（寄存器）、指令对状态的改变情况等</a:t>
            </a:r>
            <a:endParaRPr kumimoji="1" lang="en-US" altLang="zh-CN" sz="2000" dirty="0" smtClean="0"/>
          </a:p>
          <a:p>
            <a:r>
              <a:rPr kumimoji="1" lang="zh-CN" altLang="en-US" sz="2400" dirty="0" smtClean="0"/>
              <a:t>微体系结构：</a:t>
            </a:r>
            <a:r>
              <a:rPr kumimoji="1" lang="en-US" altLang="zh-CN" sz="2400" dirty="0" smtClean="0"/>
              <a:t>Micro-architecture</a:t>
            </a:r>
          </a:p>
          <a:p>
            <a:pPr lvl="1"/>
            <a:r>
              <a:rPr kumimoji="1" lang="zh-CN" altLang="en-US" sz="2000" dirty="0" smtClean="0"/>
              <a:t>各种技术来（优化）实现体系结构</a:t>
            </a:r>
            <a:endParaRPr kumimoji="1" lang="en-US" altLang="zh-CN" sz="2000" dirty="0" smtClean="0"/>
          </a:p>
          <a:p>
            <a:pPr lvl="1"/>
            <a:r>
              <a:rPr kumimoji="1" lang="zh-CN" altLang="en-US" sz="2000" dirty="0" smtClean="0"/>
              <a:t>包括高速缓存、指令预测器、片上网络互联等</a:t>
            </a:r>
            <a:endParaRPr kumimoji="1" lang="en-US" altLang="zh-CN" sz="2000" dirty="0" smtClean="0"/>
          </a:p>
          <a:p>
            <a:endParaRPr kumimoji="1" lang="en-US" altLang="zh-CN" sz="2400" dirty="0"/>
          </a:p>
          <a:p>
            <a:r>
              <a:rPr kumimoji="1" lang="zh-CN" altLang="en-US" sz="2400" dirty="0" smtClean="0"/>
              <a:t>层次：器件／电路之上、算法／模型之下</a:t>
            </a:r>
            <a:endParaRPr kumimoji="1" lang="en-US" altLang="zh-CN" sz="240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4</a:t>
            </a:fld>
            <a:endParaRPr kumimoji="1" lang="zh-CN" altLang="en-US"/>
          </a:p>
        </p:txBody>
      </p:sp>
      <p:grpSp>
        <p:nvGrpSpPr>
          <p:cNvPr id="8" name="组 7"/>
          <p:cNvGrpSpPr/>
          <p:nvPr/>
        </p:nvGrpSpPr>
        <p:grpSpPr>
          <a:xfrm>
            <a:off x="8364511" y="2398427"/>
            <a:ext cx="2763737" cy="2837188"/>
            <a:chOff x="8364511" y="2398427"/>
            <a:chExt cx="2763737" cy="2837188"/>
          </a:xfrm>
        </p:grpSpPr>
        <p:sp>
          <p:nvSpPr>
            <p:cNvPr id="5" name="圆角矩形 4"/>
            <p:cNvSpPr/>
            <p:nvPr/>
          </p:nvSpPr>
          <p:spPr>
            <a:xfrm>
              <a:off x="8364511" y="2398427"/>
              <a:ext cx="2763737" cy="71952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算法／模型</a:t>
              </a:r>
              <a:endParaRPr kumimoji="1" lang="zh-CN" altLang="en-US" dirty="0"/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8364511" y="3457257"/>
              <a:ext cx="2763737" cy="719528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体系结构／微体系结构</a:t>
              </a:r>
              <a:endParaRPr kumimoji="1" lang="zh-CN" altLang="en-US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8364511" y="4516087"/>
              <a:ext cx="2763737" cy="71952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器件／电路</a:t>
              </a:r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83826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体系结构／微体系结构设计方法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845734"/>
            <a:ext cx="6907468" cy="402336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 smtClean="0"/>
              <a:t>分析算法、模型的计算特征与需求</a:t>
            </a:r>
            <a:endParaRPr kumimoji="1" lang="en-US" altLang="zh-CN" sz="2400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 smtClean="0"/>
              <a:t>根据计算特征与需求，提出优化的计算结构</a:t>
            </a:r>
            <a:endParaRPr kumimoji="1" lang="en-US" altLang="zh-CN" sz="2400" dirty="0" smtClean="0"/>
          </a:p>
          <a:p>
            <a:pPr marL="749808" lvl="1" indent="-457200"/>
            <a:r>
              <a:rPr kumimoji="1" lang="zh-CN" altLang="en-US" sz="2000" dirty="0" smtClean="0"/>
              <a:t>有时也针对可用器件／电路的“好特性”进行优化</a:t>
            </a:r>
            <a:endParaRPr kumimoji="1" lang="en-US" altLang="zh-CN" sz="2000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/>
              <a:t>理论与实践结合，实现真实可用系统（计算机）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8364511" y="2398427"/>
            <a:ext cx="2763737" cy="71952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算法／模型</a:t>
            </a:r>
            <a:endParaRPr kumimoji="1"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8364511" y="3457257"/>
            <a:ext cx="2763737" cy="719528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体系结构／微体系结构</a:t>
            </a:r>
            <a:endParaRPr kumimoji="1"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8364511" y="4516087"/>
            <a:ext cx="2763737" cy="71952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器件／电路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9434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79" y="286603"/>
            <a:ext cx="11094721" cy="1450757"/>
          </a:xfrm>
        </p:spPr>
        <p:txBody>
          <a:bodyPr>
            <a:noAutofit/>
          </a:bodyPr>
          <a:lstStyle/>
          <a:p>
            <a:r>
              <a:rPr kumimoji="1" lang="en-US" altLang="zh-CN" dirty="0" smtClean="0"/>
              <a:t>30</a:t>
            </a:r>
            <a:r>
              <a:rPr kumimoji="1" lang="zh-CN" altLang="en-US" dirty="0" smtClean="0"/>
              <a:t>年来提</a:t>
            </a:r>
            <a:r>
              <a:rPr kumimoji="1" lang="zh-CN" altLang="en-US" dirty="0"/>
              <a:t>出神经形态系统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个最大动机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25260" y="1845734"/>
            <a:ext cx="3930420" cy="4023360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神经形态系统优势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Real-Time performance</a:t>
            </a:r>
          </a:p>
          <a:p>
            <a:pPr lvl="1"/>
            <a:r>
              <a:rPr kumimoji="1" lang="en-US" altLang="zh-CN" dirty="0"/>
              <a:t>Footprint</a:t>
            </a:r>
          </a:p>
          <a:p>
            <a:pPr lvl="1"/>
            <a:r>
              <a:rPr kumimoji="1" lang="en-US" altLang="zh-CN" dirty="0"/>
              <a:t>Fault</a:t>
            </a:r>
            <a:r>
              <a:rPr kumimoji="1" lang="zh-CN" altLang="en-US" dirty="0"/>
              <a:t> </a:t>
            </a:r>
            <a:r>
              <a:rPr kumimoji="1" lang="en-US" altLang="zh-CN" dirty="0"/>
              <a:t>Tolerance</a:t>
            </a:r>
          </a:p>
          <a:p>
            <a:pPr lvl="1"/>
            <a:r>
              <a:rPr kumimoji="1" lang="en-US" altLang="zh-CN" dirty="0" smtClean="0"/>
              <a:t>Neuroscience</a:t>
            </a:r>
            <a:endParaRPr kumimoji="1" lang="en-US" altLang="zh-CN" dirty="0"/>
          </a:p>
          <a:p>
            <a:r>
              <a:rPr kumimoji="1" lang="zh-CN" altLang="en-US" dirty="0"/>
              <a:t>体系结构／微体系结构相关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Parallelism</a:t>
            </a:r>
          </a:p>
          <a:p>
            <a:pPr lvl="1"/>
            <a:r>
              <a:rPr kumimoji="1" lang="en-US" altLang="zh-CN" dirty="0"/>
              <a:t>Von</a:t>
            </a:r>
            <a:r>
              <a:rPr kumimoji="1" lang="zh-CN" altLang="en-US" dirty="0"/>
              <a:t> </a:t>
            </a:r>
            <a:r>
              <a:rPr kumimoji="1" lang="en-US" altLang="zh-CN" dirty="0"/>
              <a:t>Neumann</a:t>
            </a:r>
            <a:r>
              <a:rPr kumimoji="1" lang="zh-CN" altLang="en-US" dirty="0"/>
              <a:t> </a:t>
            </a:r>
            <a:r>
              <a:rPr kumimoji="1" lang="en-US" altLang="zh-CN" dirty="0"/>
              <a:t>Bottleneck</a:t>
            </a:r>
          </a:p>
          <a:p>
            <a:pPr lvl="1"/>
            <a:r>
              <a:rPr kumimoji="1" lang="en-US" altLang="zh-CN" dirty="0"/>
              <a:t>Scalability</a:t>
            </a:r>
          </a:p>
          <a:p>
            <a:pPr lvl="1"/>
            <a:r>
              <a:rPr kumimoji="1" lang="en-US" altLang="zh-CN" dirty="0"/>
              <a:t>Low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Power</a:t>
            </a:r>
          </a:p>
          <a:p>
            <a:pPr lvl="1"/>
            <a:r>
              <a:rPr kumimoji="1" lang="en-US" altLang="zh-CN" dirty="0"/>
              <a:t>Faster</a:t>
            </a:r>
          </a:p>
          <a:p>
            <a:pPr lvl="1"/>
            <a:r>
              <a:rPr kumimoji="1" lang="en-US" altLang="zh-CN" dirty="0" smtClean="0"/>
              <a:t>Online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Learning</a:t>
            </a:r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6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4839" y="1845734"/>
            <a:ext cx="6092277" cy="40425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47772" y="6018890"/>
            <a:ext cx="74844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 smtClean="0"/>
              <a:t>* source: </a:t>
            </a:r>
            <a:r>
              <a:rPr lang="en-US" altLang="zh-CN" sz="1200" dirty="0"/>
              <a:t>Catherine D. Schuman </a:t>
            </a:r>
            <a:r>
              <a:rPr lang="en-US" altLang="zh-CN" sz="1200" dirty="0" smtClean="0"/>
              <a:t>et al., A </a:t>
            </a:r>
            <a:r>
              <a:rPr lang="en-US" altLang="zh-CN" sz="1200" dirty="0"/>
              <a:t>Survey of Neuromorphic Computing and Neural Networks in Hardware </a:t>
            </a:r>
            <a:r>
              <a:rPr kumimoji="1" lang="en-US" altLang="zh-CN" sz="1200" dirty="0" smtClean="0"/>
              <a:t>(2017)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87941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对结构会产生影响的需求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845734"/>
            <a:ext cx="6284313" cy="4023360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来自</a:t>
            </a:r>
            <a:r>
              <a:rPr kumimoji="1" lang="en-US" altLang="zh-CN" dirty="0" smtClean="0"/>
              <a:t>Neuron</a:t>
            </a:r>
            <a:r>
              <a:rPr kumimoji="1" lang="zh-CN" altLang="en-US" dirty="0" smtClean="0"/>
              <a:t>模型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支持何种模型：</a:t>
            </a:r>
            <a:r>
              <a:rPr kumimoji="1" lang="en-US" altLang="zh-CN" dirty="0"/>
              <a:t> Hodgkin-Huxley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Izhikevich</a:t>
            </a:r>
            <a:r>
              <a:rPr kumimoji="1" lang="zh-CN" altLang="en-US" dirty="0"/>
              <a:t>、</a:t>
            </a:r>
            <a:r>
              <a:rPr kumimoji="1" lang="en-US" altLang="zh-CN" dirty="0"/>
              <a:t> LIF</a:t>
            </a:r>
            <a:r>
              <a:rPr kumimoji="1" lang="zh-CN" altLang="en-US" dirty="0"/>
              <a:t>、 </a:t>
            </a:r>
            <a:r>
              <a:rPr kumimoji="1" lang="en-US" altLang="zh-CN" dirty="0"/>
              <a:t>McCulloch-Pitts</a:t>
            </a:r>
            <a:r>
              <a:rPr kumimoji="1" lang="zh-CN" altLang="en-US" dirty="0"/>
              <a:t>类（</a:t>
            </a:r>
            <a:r>
              <a:rPr kumimoji="1" lang="en-US" altLang="zh-CN" dirty="0"/>
              <a:t>ANN</a:t>
            </a:r>
            <a:r>
              <a:rPr kumimoji="1" lang="zh-CN" altLang="en-US" dirty="0" smtClean="0"/>
              <a:t>）</a:t>
            </a:r>
            <a:r>
              <a:rPr kumimoji="1" lang="mr-IN" altLang="zh-CN" dirty="0" smtClean="0"/>
              <a:t>…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是否可以被编程支持新模型？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来自</a:t>
            </a:r>
            <a:r>
              <a:rPr kumimoji="1" lang="en-US" altLang="zh-CN" dirty="0" smtClean="0"/>
              <a:t>Synapse</a:t>
            </a:r>
            <a:r>
              <a:rPr kumimoji="1" lang="zh-CN" altLang="en-US" dirty="0" smtClean="0"/>
              <a:t>模型</a:t>
            </a:r>
            <a:r>
              <a:rPr kumimoji="1" lang="zh-CN" altLang="en-US" dirty="0"/>
              <a:t>／神经形态计算</a:t>
            </a:r>
            <a:r>
              <a:rPr kumimoji="1" lang="zh-CN" altLang="en-US" dirty="0" smtClean="0"/>
              <a:t>算法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支持</a:t>
            </a:r>
            <a:r>
              <a:rPr kumimoji="1" lang="en-US" altLang="zh-CN" dirty="0"/>
              <a:t>Online unsupervised </a:t>
            </a:r>
            <a:r>
              <a:rPr kumimoji="1" lang="en-US" altLang="zh-CN" dirty="0" smtClean="0"/>
              <a:t>learning?</a:t>
            </a:r>
          </a:p>
          <a:p>
            <a:pPr lvl="2"/>
            <a:r>
              <a:rPr kumimoji="1" lang="en-US" altLang="zh-CN" dirty="0" smtClean="0"/>
              <a:t>spike-timing </a:t>
            </a:r>
            <a:r>
              <a:rPr kumimoji="1" lang="en-US" altLang="zh-CN" dirty="0"/>
              <a:t>dependent plasticity (STDP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rule</a:t>
            </a:r>
            <a:r>
              <a:rPr kumimoji="1" lang="zh-CN" altLang="en-US" dirty="0" smtClean="0"/>
              <a:t>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来自</a:t>
            </a:r>
            <a:r>
              <a:rPr kumimoji="1" lang="en-US" altLang="zh-CN" dirty="0" smtClean="0"/>
              <a:t>Network</a:t>
            </a:r>
            <a:r>
              <a:rPr kumimoji="1" lang="zh-CN" altLang="en-US" dirty="0" smtClean="0"/>
              <a:t>模型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支持何种网络拓扑？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是否支持</a:t>
            </a:r>
            <a:r>
              <a:rPr kumimoji="1" lang="en-US" altLang="zh-CN" dirty="0" smtClean="0"/>
              <a:t>stochastic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neural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networks</a:t>
            </a:r>
            <a:r>
              <a:rPr kumimoji="1" lang="zh-CN" altLang="en-US" dirty="0" smtClean="0"/>
              <a:t>？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如何实现</a:t>
            </a:r>
            <a:r>
              <a:rPr kumimoji="1" lang="en-US" altLang="zh-CN" dirty="0" smtClean="0"/>
              <a:t>scalability</a:t>
            </a:r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7</a:t>
            </a:fld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15003" y="1845734"/>
            <a:ext cx="2890409" cy="210283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26243" y="4181619"/>
            <a:ext cx="6308109" cy="164669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47772" y="6018890"/>
            <a:ext cx="74844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 smtClean="0"/>
              <a:t>* source: </a:t>
            </a:r>
            <a:r>
              <a:rPr lang="en-US" altLang="zh-CN" sz="1200" dirty="0"/>
              <a:t>Catherine D. Schuman </a:t>
            </a:r>
            <a:r>
              <a:rPr lang="en-US" altLang="zh-CN" sz="1200" dirty="0" smtClean="0"/>
              <a:t>et al., A </a:t>
            </a:r>
            <a:r>
              <a:rPr lang="en-US" altLang="zh-CN" sz="1200" dirty="0"/>
              <a:t>Survey of Neuromorphic Computing and Neural Networks in Hardware </a:t>
            </a:r>
            <a:r>
              <a:rPr kumimoji="1" lang="en-US" altLang="zh-CN" sz="1200" dirty="0" smtClean="0"/>
              <a:t>(2017)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461452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不同思路驱动不同结构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zh-CN" altLang="en-US" dirty="0" smtClean="0"/>
              <a:t>目的不同</a:t>
            </a:r>
            <a:endParaRPr kumimoji="1" lang="en-US" altLang="zh-CN" dirty="0" smtClean="0"/>
          </a:p>
          <a:p>
            <a:pPr lvl="1"/>
            <a:r>
              <a:rPr kumimoji="1" lang="en-US" altLang="zh-CN" dirty="0"/>
              <a:t>Heidelberg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BrainScaleS</a:t>
            </a:r>
            <a:r>
              <a:rPr kumimoji="1" lang="zh-CN" altLang="en-US" dirty="0"/>
              <a:t>：理解／建模生物神经系统，</a:t>
            </a:r>
            <a:r>
              <a:rPr kumimoji="1" lang="en-US" altLang="zh-CN" dirty="0"/>
              <a:t>10000</a:t>
            </a:r>
            <a:r>
              <a:rPr kumimoji="1" lang="zh-CN" altLang="en-US" dirty="0"/>
              <a:t>倍加速（针对长时学习）</a:t>
            </a:r>
            <a:endParaRPr kumimoji="1" lang="en-US" altLang="zh-CN" dirty="0"/>
          </a:p>
          <a:p>
            <a:pPr lvl="1"/>
            <a:r>
              <a:rPr kumimoji="1" lang="en-US" altLang="zh-CN" dirty="0" smtClean="0"/>
              <a:t>IBM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TrueNorth</a:t>
            </a:r>
            <a:r>
              <a:rPr kumimoji="1" lang="zh-CN" altLang="en-US" dirty="0" smtClean="0"/>
              <a:t>：支持实时认知应用，低能耗</a:t>
            </a:r>
          </a:p>
          <a:p>
            <a:pPr lvl="1"/>
            <a:r>
              <a:rPr kumimoji="1" lang="en-US" altLang="zh-CN" dirty="0" err="1" smtClean="0"/>
              <a:t>Neurogrid</a:t>
            </a:r>
            <a:r>
              <a:rPr kumimoji="1" lang="zh-CN" altLang="en-US" dirty="0" smtClean="0"/>
              <a:t>：实时模拟生物神经元和突触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Manchester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SpiNNaker</a:t>
            </a:r>
            <a:r>
              <a:rPr kumimoji="1" lang="zh-CN" altLang="en-US" dirty="0" smtClean="0"/>
              <a:t>：</a:t>
            </a:r>
            <a:r>
              <a:rPr kumimoji="1" lang="zh-CN" altLang="en-US" dirty="0"/>
              <a:t>理解／建模生物神经</a:t>
            </a:r>
            <a:r>
              <a:rPr kumimoji="1" lang="zh-CN" altLang="en-US" dirty="0" smtClean="0"/>
              <a:t>系统，高灵活性</a:t>
            </a:r>
            <a:endParaRPr kumimoji="1" lang="en-US" altLang="zh-CN" dirty="0" smtClean="0"/>
          </a:p>
          <a:p>
            <a:r>
              <a:rPr kumimoji="1" lang="zh-CN" altLang="en-US" dirty="0"/>
              <a:t>底层实现方法不同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Heidelberg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BrainScaleS</a:t>
            </a:r>
            <a:r>
              <a:rPr kumimoji="1" lang="zh-CN" altLang="en-US" dirty="0"/>
              <a:t>：模拟</a:t>
            </a:r>
            <a:r>
              <a:rPr kumimoji="1" lang="en-US" altLang="zh-CN" dirty="0"/>
              <a:t>+</a:t>
            </a:r>
            <a:r>
              <a:rPr kumimoji="1" lang="zh-CN" altLang="en-US" dirty="0"/>
              <a:t>数字（通信框架）</a:t>
            </a:r>
            <a:endParaRPr kumimoji="1" lang="en-US" altLang="zh-CN" dirty="0"/>
          </a:p>
          <a:p>
            <a:pPr lvl="1"/>
            <a:r>
              <a:rPr kumimoji="1" lang="en-US" altLang="zh-CN" dirty="0" smtClean="0"/>
              <a:t>IBM</a:t>
            </a:r>
            <a:r>
              <a:rPr kumimoji="1" lang="zh-CN" altLang="en-US" dirty="0" smtClean="0"/>
              <a:t> </a:t>
            </a:r>
            <a:r>
              <a:rPr kumimoji="1" lang="en-US" altLang="zh-CN" dirty="0" err="1"/>
              <a:t>TrueNorth</a:t>
            </a:r>
            <a:r>
              <a:rPr kumimoji="1" lang="zh-CN" altLang="en-US" dirty="0"/>
              <a:t>：</a:t>
            </a:r>
            <a:r>
              <a:rPr kumimoji="1" lang="zh-CN" altLang="en-US" dirty="0" smtClean="0"/>
              <a:t>数字</a:t>
            </a:r>
          </a:p>
          <a:p>
            <a:pPr lvl="1"/>
            <a:r>
              <a:rPr kumimoji="1" lang="en-US" altLang="zh-CN" dirty="0" err="1" smtClean="0"/>
              <a:t>Neurogrid</a:t>
            </a:r>
            <a:r>
              <a:rPr kumimoji="1" lang="zh-CN" altLang="en-US" dirty="0" smtClean="0"/>
              <a:t>：模拟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数字</a:t>
            </a:r>
            <a:endParaRPr kumimoji="1" lang="en-US" altLang="zh-CN" dirty="0"/>
          </a:p>
          <a:p>
            <a:pPr lvl="1"/>
            <a:r>
              <a:rPr kumimoji="1" lang="en-US" altLang="zh-CN" dirty="0" smtClean="0"/>
              <a:t>Manchester</a:t>
            </a:r>
            <a:r>
              <a:rPr kumimoji="1" lang="zh-CN" altLang="en-US" dirty="0" smtClean="0"/>
              <a:t> </a:t>
            </a:r>
            <a:r>
              <a:rPr kumimoji="1" lang="en-US" altLang="zh-CN" dirty="0" err="1"/>
              <a:t>SpiNNaker</a:t>
            </a:r>
            <a:r>
              <a:rPr kumimoji="1" lang="zh-CN" altLang="en-US" dirty="0"/>
              <a:t>：数字</a:t>
            </a:r>
          </a:p>
          <a:p>
            <a:r>
              <a:rPr kumimoji="1" lang="zh-CN" altLang="en-US" dirty="0" smtClean="0"/>
              <a:t>支持的</a:t>
            </a:r>
            <a:r>
              <a:rPr kumimoji="1" lang="en-US" altLang="zh-CN" dirty="0" smtClean="0"/>
              <a:t>Neuron</a:t>
            </a:r>
            <a:r>
              <a:rPr kumimoji="1" lang="zh-CN" altLang="en-US" dirty="0"/>
              <a:t>模型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Synapse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plasticity</a:t>
            </a:r>
            <a:r>
              <a:rPr kumimoji="1" lang="zh-CN" altLang="en-US" dirty="0" smtClean="0"/>
              <a:t>不同</a:t>
            </a:r>
            <a:endParaRPr kumimoji="1" lang="en-US" altLang="zh-CN" dirty="0" smtClean="0"/>
          </a:p>
          <a:p>
            <a:pPr lvl="1"/>
            <a:r>
              <a:rPr kumimoji="1" lang="en-US" altLang="zh-CN" dirty="0"/>
              <a:t>Heidelberg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BrainScaleS</a:t>
            </a:r>
            <a:r>
              <a:rPr kumimoji="1" lang="zh-CN" altLang="en-US" dirty="0"/>
              <a:t>：</a:t>
            </a:r>
            <a:r>
              <a:rPr kumimoji="1" lang="en-US" altLang="zh-CN" dirty="0"/>
              <a:t>Adaptive exponential IF + STDP</a:t>
            </a:r>
          </a:p>
          <a:p>
            <a:pPr lvl="1"/>
            <a:r>
              <a:rPr kumimoji="1" lang="en-US" altLang="zh-CN" dirty="0" smtClean="0"/>
              <a:t>IBM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TrueNorth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LIF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plasticity</a:t>
            </a:r>
            <a:endParaRPr kumimoji="1" lang="zh-CN" altLang="en-US" dirty="0" smtClean="0"/>
          </a:p>
          <a:p>
            <a:pPr lvl="1"/>
            <a:r>
              <a:rPr kumimoji="1" lang="en-US" altLang="zh-CN" dirty="0" err="1" smtClean="0"/>
              <a:t>Neurogrid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Adaptive</a:t>
            </a:r>
            <a:r>
              <a:rPr kumimoji="1" lang="zh-CN" altLang="en-US" dirty="0" smtClean="0"/>
              <a:t> </a:t>
            </a:r>
            <a:r>
              <a:rPr lang="en-US" altLang="zh-CN" dirty="0" smtClean="0"/>
              <a:t>quadratic</a:t>
            </a:r>
            <a:r>
              <a:rPr lang="zh-CN" altLang="en-US" dirty="0" smtClean="0"/>
              <a:t> </a:t>
            </a:r>
            <a:r>
              <a:rPr lang="en-US" altLang="zh-CN" dirty="0" smtClean="0"/>
              <a:t>IF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Manchester</a:t>
            </a:r>
            <a:r>
              <a:rPr kumimoji="1" lang="zh-CN" altLang="en-US" dirty="0" smtClean="0"/>
              <a:t> </a:t>
            </a:r>
            <a:r>
              <a:rPr kumimoji="1" lang="en-US" altLang="zh-CN" dirty="0" err="1"/>
              <a:t>SpiNNaker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LIF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Izhikevich</a:t>
            </a:r>
            <a:r>
              <a:rPr kumimoji="1" lang="zh-CN" altLang="en-US" dirty="0"/>
              <a:t>、</a:t>
            </a:r>
            <a:r>
              <a:rPr kumimoji="1" lang="zh-CN" altLang="en-US" dirty="0" smtClean="0"/>
              <a:t>可以编程（简单模型）</a:t>
            </a:r>
            <a:r>
              <a:rPr kumimoji="1" lang="en-US" altLang="zh-CN" dirty="0" smtClean="0"/>
              <a:t> + </a:t>
            </a:r>
            <a:r>
              <a:rPr kumimoji="1" lang="zh-CN" altLang="en-US" dirty="0" smtClean="0"/>
              <a:t>可编程（简单）</a:t>
            </a:r>
            <a:r>
              <a:rPr kumimoji="1" lang="en-US" altLang="zh-CN" dirty="0" smtClean="0"/>
              <a:t>plasticity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658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主要特性比较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2818-1989-C74A-86BC-FAB60CA4A577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088006" y="5618450"/>
            <a:ext cx="3964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* source: Steve </a:t>
            </a:r>
            <a:r>
              <a:rPr kumimoji="1" lang="en-US" altLang="zh-CN" sz="1200" dirty="0" err="1" smtClean="0"/>
              <a:t>Furber</a:t>
            </a:r>
            <a:r>
              <a:rPr kumimoji="1" lang="en-US" altLang="zh-CN" sz="1200" dirty="0" smtClean="0"/>
              <a:t>, </a:t>
            </a:r>
            <a:r>
              <a:rPr lang="en-US" altLang="zh-CN" sz="1200" dirty="0" smtClean="0"/>
              <a:t>Large-scale neuromorphic computing systems </a:t>
            </a:r>
            <a:r>
              <a:rPr kumimoji="1" lang="en-US" altLang="zh-CN" sz="1200" dirty="0" smtClean="0"/>
              <a:t>(2016)</a:t>
            </a:r>
            <a:endParaRPr lang="en-US" altLang="zh-CN" sz="12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7280" y="1866047"/>
            <a:ext cx="6742576" cy="491312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24256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怀旧">
  <a:themeElements>
    <a:clrScheme name="怀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怀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怀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1767</TotalTime>
  <Words>1579</Words>
  <Application>Microsoft Macintosh PowerPoint</Application>
  <PresentationFormat>宽屏</PresentationFormat>
  <Paragraphs>217</Paragraphs>
  <Slides>29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Calibri</vt:lpstr>
      <vt:lpstr>Calibri Light</vt:lpstr>
      <vt:lpstr>DengXian</vt:lpstr>
      <vt:lpstr>Mangal</vt:lpstr>
      <vt:lpstr>Wingdings</vt:lpstr>
      <vt:lpstr>宋体</vt:lpstr>
      <vt:lpstr>Arial</vt:lpstr>
      <vt:lpstr>怀旧</vt:lpstr>
      <vt:lpstr>神经形态计算架构 - 针对高效能计算平台一些初步认识</vt:lpstr>
      <vt:lpstr>提纲</vt:lpstr>
      <vt:lpstr>提纲</vt:lpstr>
      <vt:lpstr>体系结构与微体系结构</vt:lpstr>
      <vt:lpstr>体系结构／微体系结构设计方法</vt:lpstr>
      <vt:lpstr>30年来提出神经形态系统的10个最大动机</vt:lpstr>
      <vt:lpstr>对结构会产生影响的需求</vt:lpstr>
      <vt:lpstr>不同思路驱动不同结构</vt:lpstr>
      <vt:lpstr>主要特性比较</vt:lpstr>
      <vt:lpstr>提纲</vt:lpstr>
      <vt:lpstr>BrainScaleS</vt:lpstr>
      <vt:lpstr>BrainScaleS</vt:lpstr>
      <vt:lpstr>TrueNorth</vt:lpstr>
      <vt:lpstr>TrueNorth</vt:lpstr>
      <vt:lpstr>Neurogrid</vt:lpstr>
      <vt:lpstr>Neurogrid Board</vt:lpstr>
      <vt:lpstr>提纲</vt:lpstr>
      <vt:lpstr>SpiNNaker Core &amp; 18-Core Chip</vt:lpstr>
      <vt:lpstr>SpiNNaker Multicast Routing 每个芯片连接其它6个芯片</vt:lpstr>
      <vt:lpstr>SpiNNaker</vt:lpstr>
      <vt:lpstr>SpiNNaker总结</vt:lpstr>
      <vt:lpstr>计划中的SpiNNaker-2（和BrainScaleS 2）</vt:lpstr>
      <vt:lpstr>提纲</vt:lpstr>
      <vt:lpstr>解决“通信瓶颈”问题</vt:lpstr>
      <vt:lpstr>3D芯片</vt:lpstr>
      <vt:lpstr>3D芯片</vt:lpstr>
      <vt:lpstr>再看一次：30年来提出神经形态系统的10个最大动机</vt:lpstr>
      <vt:lpstr>参考文献</vt:lpstr>
      <vt:lpstr>请多批评指正！  王韬 北京大学信息科学技术学院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类脑计算架构</dc:title>
  <dc:creator>WT</dc:creator>
  <cp:lastModifiedBy>WT</cp:lastModifiedBy>
  <cp:revision>231</cp:revision>
  <dcterms:created xsi:type="dcterms:W3CDTF">2017-06-10T14:04:30Z</dcterms:created>
  <dcterms:modified xsi:type="dcterms:W3CDTF">2017-07-12T06:31:39Z</dcterms:modified>
</cp:coreProperties>
</file>